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68" r:id="rId4"/>
    <p:sldId id="258" r:id="rId5"/>
    <p:sldId id="269" r:id="rId6"/>
    <p:sldId id="270" r:id="rId7"/>
    <p:sldId id="271" r:id="rId8"/>
    <p:sldId id="272" r:id="rId9"/>
    <p:sldId id="273" r:id="rId10"/>
    <p:sldId id="274" r:id="rId11"/>
    <p:sldId id="275" r:id="rId12"/>
    <p:sldId id="276" r:id="rId13"/>
    <p:sldId id="259" r:id="rId14"/>
    <p:sldId id="260" r:id="rId15"/>
    <p:sldId id="267" r:id="rId16"/>
    <p:sldId id="261" r:id="rId17"/>
    <p:sldId id="266" r:id="rId18"/>
    <p:sldId id="277" r:id="rId19"/>
    <p:sldId id="262" r:id="rId20"/>
    <p:sldId id="278" r:id="rId21"/>
    <p:sldId id="280" r:id="rId22"/>
    <p:sldId id="279" r:id="rId23"/>
    <p:sldId id="263" r:id="rId24"/>
    <p:sldId id="264" r:id="rId25"/>
    <p:sldId id="265" r:id="rId26"/>
  </p:sldIdLst>
  <p:sldSz cx="14630400" cy="8229600"/>
  <p:notesSz cx="8229600" cy="14630400"/>
  <p:embeddedFontLst>
    <p:embeddedFont>
      <p:font typeface="Lora" pitchFamily="2" charset="0"/>
      <p:regular r:id="rId28"/>
      <p:bold r:id="rId29"/>
      <p:italic r:id="rId30"/>
      <p:boldItalic r:id="rId31"/>
    </p:embeddedFont>
    <p:embeddedFont>
      <p:font typeface="Prata" panose="020B0604020202020204" charset="0"/>
      <p:regular r:id="rId32"/>
    </p:embeddedFont>
    <p:embeddedFont>
      <p:font typeface="Raleway"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B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8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creativecommons.org/licenses/by/3.0/" TargetMode="External"/><Relationship Id="rId5" Type="http://schemas.openxmlformats.org/officeDocument/2006/relationships/hyperlink" Target="https://foto.wuestenigel.com/taschenrechner-zeigt-das-wort-abwanderungsquote-churn-rate-im-display-an/" TargetMode="Externa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hyperlink" Target="https://www.uscreditcardguide.com/amex-gold-card-for-ameripris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10yp.tistory.com/53"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fr/coupe-d-or-bol-couronne-1539690/"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vgs.com/id/230363"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data.govt.nz/blog/category/news" TargetMode="External"/><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8603"/>
            <a:ext cx="7556421" cy="1133951"/>
          </a:xfrm>
          <a:prstGeom prst="rect">
            <a:avLst/>
          </a:prstGeom>
          <a:noFill/>
          <a:ln/>
        </p:spPr>
        <p:txBody>
          <a:bodyPr wrap="square" lIns="0" tIns="0" rIns="0" bIns="0" rtlCol="0" anchor="t"/>
          <a:lstStyle/>
          <a:p>
            <a:pPr marL="0" indent="0">
              <a:lnSpc>
                <a:spcPts val="4450"/>
              </a:lnSpc>
              <a:buNone/>
            </a:pPr>
            <a:r>
              <a:rPr lang="en-US" sz="3550" dirty="0">
                <a:solidFill>
                  <a:srgbClr val="F2E782"/>
                </a:solidFill>
                <a:latin typeface="Prata" pitchFamily="34" charset="0"/>
                <a:ea typeface="Prata" pitchFamily="34" charset="-122"/>
                <a:cs typeface="Prata" pitchFamily="34" charset="-120"/>
              </a:rPr>
              <a:t>Customer Churn Prediction in A Telecommunication Company</a:t>
            </a:r>
            <a:endParaRPr lang="en-US" sz="3550" dirty="0"/>
          </a:p>
        </p:txBody>
      </p:sp>
      <p:sp>
        <p:nvSpPr>
          <p:cNvPr id="4" name="Text 1"/>
          <p:cNvSpPr/>
          <p:nvPr/>
        </p:nvSpPr>
        <p:spPr>
          <a:xfrm>
            <a:off x="793790" y="3547705"/>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outlines a project aimed at predicting customer churn in the telecommunications industry. Customer churn, the loss of customers to competitors, is a major concern for telecom companies, as it directly impacts revenue and profitability. This model can be applied by telecommunication companies in Nigeria like Glo, Mtn or Airtel.</a:t>
            </a:r>
            <a:endParaRPr lang="en-US" sz="1750" dirty="0"/>
          </a:p>
        </p:txBody>
      </p:sp>
      <p:sp>
        <p:nvSpPr>
          <p:cNvPr id="5" name="Text 2"/>
          <p:cNvSpPr/>
          <p:nvPr/>
        </p:nvSpPr>
        <p:spPr>
          <a:xfrm>
            <a:off x="793790" y="5617369"/>
            <a:ext cx="7556421" cy="453509"/>
          </a:xfrm>
          <a:prstGeom prst="rect">
            <a:avLst/>
          </a:prstGeom>
          <a:noFill/>
          <a:ln/>
        </p:spPr>
        <p:txBody>
          <a:bodyPr wrap="none" lIns="0" tIns="0" rIns="0" bIns="0" rtlCol="0" anchor="t"/>
          <a:lstStyle/>
          <a:p>
            <a:pPr marL="0" indent="0">
              <a:lnSpc>
                <a:spcPts val="3550"/>
              </a:lnSpc>
              <a:buNone/>
            </a:pPr>
            <a:r>
              <a:rPr lang="en-US" sz="2200" b="1" dirty="0">
                <a:solidFill>
                  <a:srgbClr val="F4E883"/>
                </a:solidFill>
                <a:latin typeface="Raleway" pitchFamily="34" charset="0"/>
                <a:ea typeface="Raleway" pitchFamily="34" charset="-122"/>
                <a:cs typeface="Raleway" pitchFamily="34" charset="-120"/>
              </a:rPr>
              <a:t>KAREEM AMEERAH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Tech Support:</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tech support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Access to tech support can significantly impact customer satisfaction and retention. Understanding this can help improve service offerings</a:t>
            </a:r>
            <a:r>
              <a:rPr lang="en-US" sz="2000" b="1" dirty="0">
                <a:solidFill>
                  <a:srgbClr val="C8BF6F"/>
                </a:solidFill>
                <a:latin typeface="Lora" pitchFamily="2" charset="0"/>
              </a:rPr>
              <a:t>.</a:t>
            </a:r>
            <a:endParaRPr lang="en-US" sz="2000" dirty="0">
              <a:latin typeface="Lora" pitchFamily="2" charset="0"/>
            </a:endParaRP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Streaming TV:</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streaming TV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Streaming services are increasingly popular. Understanding customer preferences in this area can inform bundled service offerings.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Streaming Movies: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streaming movies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Similar to streaming TV, this feature can help identify customer preferences and inform marketing strategies.</a:t>
            </a:r>
          </a:p>
        </p:txBody>
      </p:sp>
    </p:spTree>
    <p:extLst>
      <p:ext uri="{BB962C8B-B14F-4D97-AF65-F5344CB8AC3E}">
        <p14:creationId xmlns:p14="http://schemas.microsoft.com/office/powerpoint/2010/main" val="2402476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Contract:</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Type of contract (Month-to-month, One year, Two year).</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The type of contract can influence customer retention. Understanding contract preferences can help in designing flexible offerings that meet customer needs.</a:t>
            </a: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Paperless Billing:</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paperless billing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Customers who prefer paperless billing may be more environmentally conscious. This can inform marketing strategies and customer engagement efforts.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2351093"/>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Payment Method:</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the payment method used (Electronic check, Mailed check, Bank transfer, Credit card).</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Understanding payment preferences can help streamline billing processes and improve customer satisfaction.</a:t>
            </a:r>
          </a:p>
        </p:txBody>
      </p:sp>
    </p:spTree>
    <p:extLst>
      <p:ext uri="{BB962C8B-B14F-4D97-AF65-F5344CB8AC3E}">
        <p14:creationId xmlns:p14="http://schemas.microsoft.com/office/powerpoint/2010/main" val="47163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Monthly Charges: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Monthly charges for the customer.</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Analyzing monthly charges can help identify pricing strategies that maximize customer retention and satisfaction</a:t>
            </a:r>
            <a:r>
              <a:rPr lang="en-US" sz="2000" b="1" dirty="0">
                <a:solidFill>
                  <a:srgbClr val="C8BF6F"/>
                </a:solidFill>
                <a:latin typeface="Lora" pitchFamily="2" charset="0"/>
              </a:rPr>
              <a:t>.</a:t>
            </a:r>
            <a:endParaRPr lang="en-US" sz="2000" dirty="0">
              <a:solidFill>
                <a:srgbClr val="C8BF6F"/>
              </a:solidFill>
              <a:latin typeface="Lora" pitchFamily="2" charset="0"/>
            </a:endParaRP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96609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Total Charges: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Total charges incurred by the customer over their tenure.</a:t>
            </a:r>
          </a:p>
        </p:txBody>
      </p:sp>
    </p:spTree>
    <p:extLst>
      <p:ext uri="{BB962C8B-B14F-4D97-AF65-F5344CB8AC3E}">
        <p14:creationId xmlns:p14="http://schemas.microsoft.com/office/powerpoint/2010/main" val="105494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5924" y="904280"/>
            <a:ext cx="11232118" cy="648057"/>
          </a:xfrm>
          <a:prstGeom prst="rect">
            <a:avLst/>
          </a:prstGeom>
          <a:noFill/>
          <a:ln/>
        </p:spPr>
        <p:txBody>
          <a:bodyPr wrap="none" lIns="0" tIns="0" rIns="0" bIns="0" rtlCol="0" anchor="t"/>
          <a:lstStyle/>
          <a:p>
            <a:pPr marL="0" indent="0">
              <a:lnSpc>
                <a:spcPts val="5100"/>
              </a:lnSpc>
              <a:buNone/>
            </a:pPr>
            <a:r>
              <a:rPr lang="en-US" sz="4050" dirty="0">
                <a:solidFill>
                  <a:srgbClr val="F2E782"/>
                </a:solidFill>
                <a:latin typeface="Prata" pitchFamily="34" charset="0"/>
                <a:ea typeface="Prata" pitchFamily="34" charset="-122"/>
                <a:cs typeface="Prata" pitchFamily="34" charset="-120"/>
              </a:rPr>
              <a:t>Data Cleaning and Exploratory Data Analysis</a:t>
            </a:r>
            <a:endParaRPr lang="en-US" sz="4050" dirty="0"/>
          </a:p>
        </p:txBody>
      </p:sp>
      <p:sp>
        <p:nvSpPr>
          <p:cNvPr id="3" name="Text 1"/>
          <p:cNvSpPr/>
          <p:nvPr/>
        </p:nvSpPr>
        <p:spPr>
          <a:xfrm>
            <a:off x="725924" y="1967151"/>
            <a:ext cx="13178552" cy="995482"/>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The first step involved cleaning the dataset to ensure data consistency and remove any errors or inconsistencies that could impact model accuracy. This included handling the data, understanding the data and transforming features to the appropriate format. Following data cleaning, exploratory data analysis (EDA) was conducted to gain insights into the data and identify key patterns associated with churn.</a:t>
            </a:r>
            <a:endParaRPr lang="en-US" sz="1600" dirty="0"/>
          </a:p>
        </p:txBody>
      </p:sp>
      <p:sp>
        <p:nvSpPr>
          <p:cNvPr id="4" name="Text 2"/>
          <p:cNvSpPr/>
          <p:nvPr/>
        </p:nvSpPr>
        <p:spPr>
          <a:xfrm>
            <a:off x="725924" y="3403283"/>
            <a:ext cx="2592824" cy="324088"/>
          </a:xfrm>
          <a:prstGeom prst="rect">
            <a:avLst/>
          </a:prstGeom>
          <a:noFill/>
          <a:ln/>
        </p:spPr>
        <p:txBody>
          <a:bodyPr wrap="none" lIns="0" tIns="0" rIns="0" bIns="0" rtlCol="0" anchor="t"/>
          <a:lstStyle/>
          <a:p>
            <a:pPr marL="0" indent="0">
              <a:lnSpc>
                <a:spcPts val="2550"/>
              </a:lnSpc>
              <a:buNone/>
            </a:pPr>
            <a:r>
              <a:rPr lang="en-US" sz="2000" dirty="0">
                <a:solidFill>
                  <a:srgbClr val="F2E782"/>
                </a:solidFill>
                <a:latin typeface="Prata" pitchFamily="34" charset="0"/>
                <a:ea typeface="Prata" pitchFamily="34" charset="-122"/>
                <a:cs typeface="Prata" pitchFamily="34" charset="-120"/>
              </a:rPr>
              <a:t>Data Cleaning</a:t>
            </a:r>
            <a:endParaRPr lang="en-US" sz="2000" dirty="0"/>
          </a:p>
        </p:txBody>
      </p:sp>
      <p:sp>
        <p:nvSpPr>
          <p:cNvPr id="5" name="Text 3"/>
          <p:cNvSpPr/>
          <p:nvPr/>
        </p:nvSpPr>
        <p:spPr>
          <a:xfrm>
            <a:off x="725924" y="3934778"/>
            <a:ext cx="6336268" cy="331827"/>
          </a:xfrm>
          <a:prstGeom prst="rect">
            <a:avLst/>
          </a:prstGeom>
          <a:noFill/>
          <a:ln/>
        </p:spPr>
        <p:txBody>
          <a:bodyPr wrap="non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The following steps were taken to clean the dataset: </a:t>
            </a:r>
            <a:endParaRPr lang="en-US" sz="1600" dirty="0"/>
          </a:p>
        </p:txBody>
      </p:sp>
      <p:sp>
        <p:nvSpPr>
          <p:cNvPr id="6" name="Text 4"/>
          <p:cNvSpPr/>
          <p:nvPr/>
        </p:nvSpPr>
        <p:spPr>
          <a:xfrm>
            <a:off x="1057632" y="4453176"/>
            <a:ext cx="6004560" cy="995482"/>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CBBF"/>
                </a:solidFill>
                <a:latin typeface="Raleway" pitchFamily="34" charset="0"/>
                <a:ea typeface="Raleway" pitchFamily="34" charset="-122"/>
                <a:cs typeface="Raleway" pitchFamily="34" charset="-120"/>
              </a:rPr>
              <a:t>Converted categorical features to numerical representations:</a:t>
            </a:r>
            <a:r>
              <a:rPr lang="en-US" sz="1600" dirty="0">
                <a:solidFill>
                  <a:srgbClr val="CFCBBF"/>
                </a:solidFill>
                <a:latin typeface="Raleway" pitchFamily="34" charset="0"/>
                <a:ea typeface="Raleway" pitchFamily="34" charset="-122"/>
                <a:cs typeface="Raleway" pitchFamily="34" charset="-120"/>
              </a:rPr>
              <a:t> using one-hot encoding and label encoding, enabling the model to process them effectively.</a:t>
            </a:r>
            <a:endParaRPr lang="en-US" sz="1600" dirty="0"/>
          </a:p>
        </p:txBody>
      </p:sp>
      <p:sp>
        <p:nvSpPr>
          <p:cNvPr id="7" name="Text 5"/>
          <p:cNvSpPr/>
          <p:nvPr/>
        </p:nvSpPr>
        <p:spPr>
          <a:xfrm>
            <a:off x="1057632" y="5521166"/>
            <a:ext cx="6004560" cy="66365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CBBF"/>
                </a:solidFill>
                <a:latin typeface="Raleway" pitchFamily="34" charset="0"/>
                <a:ea typeface="Raleway" pitchFamily="34" charset="-122"/>
                <a:cs typeface="Raleway" pitchFamily="34" charset="-120"/>
              </a:rPr>
              <a:t>Identified Unique Values</a:t>
            </a:r>
            <a:r>
              <a:rPr lang="en-US" sz="1600" dirty="0">
                <a:solidFill>
                  <a:srgbClr val="CFCBBF"/>
                </a:solidFill>
                <a:latin typeface="Raleway" pitchFamily="34" charset="0"/>
                <a:ea typeface="Raleway" pitchFamily="34" charset="-122"/>
                <a:cs typeface="Raleway" pitchFamily="34" charset="-120"/>
              </a:rPr>
              <a:t>: Identified unique values in each column to understand the distribution of data.</a:t>
            </a:r>
            <a:endParaRPr lang="en-US" sz="1600" dirty="0"/>
          </a:p>
        </p:txBody>
      </p:sp>
      <p:sp>
        <p:nvSpPr>
          <p:cNvPr id="8" name="Text 6"/>
          <p:cNvSpPr/>
          <p:nvPr/>
        </p:nvSpPr>
        <p:spPr>
          <a:xfrm>
            <a:off x="1057632" y="6257330"/>
            <a:ext cx="6004560" cy="995482"/>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CBBF"/>
                </a:solidFill>
                <a:latin typeface="Raleway" pitchFamily="34" charset="0"/>
                <a:ea typeface="Raleway" pitchFamily="34" charset="-122"/>
                <a:cs typeface="Raleway" pitchFamily="34" charset="-120"/>
              </a:rPr>
              <a:t>Encoded Categorical Variables</a:t>
            </a:r>
            <a:r>
              <a:rPr lang="en-US" sz="1600" dirty="0">
                <a:solidFill>
                  <a:srgbClr val="CFCBBF"/>
                </a:solidFill>
                <a:latin typeface="Raleway" pitchFamily="34" charset="0"/>
                <a:ea typeface="Raleway" pitchFamily="34" charset="-122"/>
                <a:cs typeface="Raleway" pitchFamily="34" charset="-120"/>
              </a:rPr>
              <a:t>: Used techniques like one-hot encoding and label encoding to convert categorical data into numerical representations.</a:t>
            </a:r>
            <a:endParaRPr lang="en-US" sz="1600" dirty="0"/>
          </a:p>
        </p:txBody>
      </p:sp>
      <p:sp>
        <p:nvSpPr>
          <p:cNvPr id="9" name="Text 7"/>
          <p:cNvSpPr/>
          <p:nvPr/>
        </p:nvSpPr>
        <p:spPr>
          <a:xfrm>
            <a:off x="7575828" y="3403283"/>
            <a:ext cx="4068961" cy="324088"/>
          </a:xfrm>
          <a:prstGeom prst="rect">
            <a:avLst/>
          </a:prstGeom>
          <a:noFill/>
          <a:ln/>
        </p:spPr>
        <p:txBody>
          <a:bodyPr wrap="none" lIns="0" tIns="0" rIns="0" bIns="0" rtlCol="0" anchor="t"/>
          <a:lstStyle/>
          <a:p>
            <a:pPr marL="0" indent="0">
              <a:lnSpc>
                <a:spcPts val="2550"/>
              </a:lnSpc>
              <a:buNone/>
            </a:pPr>
            <a:r>
              <a:rPr lang="en-US" sz="2000" dirty="0">
                <a:solidFill>
                  <a:srgbClr val="F2E782"/>
                </a:solidFill>
                <a:latin typeface="Prata" pitchFamily="34" charset="0"/>
                <a:ea typeface="Prata" pitchFamily="34" charset="-122"/>
                <a:cs typeface="Prata" pitchFamily="34" charset="-120"/>
              </a:rPr>
              <a:t>Exploratory Data Analysis (EDA)</a:t>
            </a:r>
            <a:endParaRPr lang="en-US" sz="2000" dirty="0"/>
          </a:p>
        </p:txBody>
      </p:sp>
      <p:sp>
        <p:nvSpPr>
          <p:cNvPr id="10" name="Text 8"/>
          <p:cNvSpPr/>
          <p:nvPr/>
        </p:nvSpPr>
        <p:spPr>
          <a:xfrm>
            <a:off x="7575828" y="3934778"/>
            <a:ext cx="6336268" cy="2322790"/>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EDA was used to: - Identify key features associated with churn: Used histograms, scatter plots, and other visualizations to understand the relationships between features and churn. - Explore patterns in the data: Analyzed the distribution of churned and non-churned customers, revealing trends and insights. - Gain a deeper understanding of the problem: EDA helped to refine the model development process and identify potential challenges.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598289" y="471964"/>
            <a:ext cx="7947422" cy="1068467"/>
          </a:xfrm>
          <a:prstGeom prst="rect">
            <a:avLst/>
          </a:prstGeom>
          <a:noFill/>
          <a:ln/>
        </p:spPr>
        <p:txBody>
          <a:bodyPr wrap="square" lIns="0" tIns="0" rIns="0" bIns="0" rtlCol="0" anchor="t"/>
          <a:lstStyle/>
          <a:p>
            <a:pPr marL="0" indent="0">
              <a:lnSpc>
                <a:spcPts val="4200"/>
              </a:lnSpc>
              <a:buNone/>
            </a:pPr>
            <a:r>
              <a:rPr lang="en-US" sz="3350" dirty="0">
                <a:solidFill>
                  <a:srgbClr val="F2E782"/>
                </a:solidFill>
                <a:latin typeface="Prata" pitchFamily="34" charset="0"/>
                <a:ea typeface="Prata" pitchFamily="34" charset="-122"/>
                <a:cs typeface="Prata" pitchFamily="34" charset="-120"/>
              </a:rPr>
              <a:t>Correlation Analysis of Features with Churn</a:t>
            </a:r>
            <a:endParaRPr lang="en-US" sz="3350" dirty="0"/>
          </a:p>
        </p:txBody>
      </p:sp>
      <p:sp>
        <p:nvSpPr>
          <p:cNvPr id="5" name="Text 1"/>
          <p:cNvSpPr/>
          <p:nvPr/>
        </p:nvSpPr>
        <p:spPr>
          <a:xfrm>
            <a:off x="598289" y="1796772"/>
            <a:ext cx="7947422" cy="1367433"/>
          </a:xfrm>
          <a:prstGeom prst="rect">
            <a:avLst/>
          </a:prstGeom>
          <a:noFill/>
          <a:ln/>
        </p:spPr>
        <p:txBody>
          <a:bodyPr wrap="square" lIns="0" tIns="0" rIns="0" bIns="0" rtlCol="0" anchor="t"/>
          <a:lstStyle/>
          <a:p>
            <a:pPr marL="0" indent="0">
              <a:lnSpc>
                <a:spcPts val="2150"/>
              </a:lnSpc>
              <a:buNone/>
            </a:pPr>
            <a:r>
              <a:rPr lang="en-US" sz="1300" dirty="0">
                <a:solidFill>
                  <a:srgbClr val="CFCBBF"/>
                </a:solidFill>
                <a:latin typeface="Raleway" pitchFamily="34" charset="0"/>
                <a:ea typeface="Raleway" pitchFamily="34" charset="-122"/>
                <a:cs typeface="Raleway" pitchFamily="34" charset="-120"/>
              </a:rPr>
              <a:t>Correlation analysis was performed to identify the features most strongly associated with churn. This involved calculating the correlation coefficient between each feature and the churn variable. Features with a strong positive correlation were more likely to lead to churn, while features with a strong negative correlation were associated with lower churn rates. This analysis helped to focus on the most impactful features for model development.</a:t>
            </a:r>
            <a:endParaRPr lang="en-US" sz="1300" dirty="0"/>
          </a:p>
        </p:txBody>
      </p:sp>
      <p:sp>
        <p:nvSpPr>
          <p:cNvPr id="6" name="Text 2"/>
          <p:cNvSpPr/>
          <p:nvPr/>
        </p:nvSpPr>
        <p:spPr>
          <a:xfrm>
            <a:off x="871776" y="3356491"/>
            <a:ext cx="7673935" cy="273487"/>
          </a:xfrm>
          <a:prstGeom prst="rect">
            <a:avLst/>
          </a:prstGeom>
          <a:noFill/>
          <a:ln/>
        </p:spPr>
        <p:txBody>
          <a:bodyPr wrap="none" lIns="0" tIns="0" rIns="0" bIns="0" rtlCol="0" anchor="t"/>
          <a:lstStyle/>
          <a:p>
            <a:pPr marL="342900" indent="-342900" algn="l">
              <a:lnSpc>
                <a:spcPts val="2150"/>
              </a:lnSpc>
              <a:buSzPct val="100000"/>
              <a:buFont typeface="+mj-lt"/>
              <a:buAutoNum type="arabicPeriod"/>
            </a:pPr>
            <a:r>
              <a:rPr lang="en-US" sz="1300" b="1" dirty="0">
                <a:solidFill>
                  <a:srgbClr val="CFCBBF"/>
                </a:solidFill>
                <a:latin typeface="Raleway" pitchFamily="34" charset="0"/>
                <a:ea typeface="Raleway" pitchFamily="34" charset="-122"/>
                <a:cs typeface="Raleway" pitchFamily="34" charset="-120"/>
              </a:rPr>
              <a:t>Churn Proportion by Gender:</a:t>
            </a:r>
            <a:endParaRPr lang="en-US" sz="1300" dirty="0"/>
          </a:p>
        </p:txBody>
      </p:sp>
      <p:sp>
        <p:nvSpPr>
          <p:cNvPr id="7" name="Text 3"/>
          <p:cNvSpPr/>
          <p:nvPr/>
        </p:nvSpPr>
        <p:spPr>
          <a:xfrm>
            <a:off x="1145262" y="3689747"/>
            <a:ext cx="7400449" cy="1093946"/>
          </a:xfrm>
          <a:prstGeom prst="rect">
            <a:avLst/>
          </a:prstGeom>
          <a:noFill/>
          <a:ln/>
        </p:spPr>
        <p:txBody>
          <a:bodyPr wrap="square" lIns="0" tIns="0" rIns="0" bIns="0" rtlCol="0" anchor="t"/>
          <a:lstStyle/>
          <a:p>
            <a:pPr marL="685800" lvl="1" indent="-342900" algn="l">
              <a:lnSpc>
                <a:spcPts val="2150"/>
              </a:lnSpc>
              <a:buSzPct val="100000"/>
              <a:buChar char="•"/>
            </a:pPr>
            <a:r>
              <a:rPr lang="en-US" sz="1300" dirty="0">
                <a:solidFill>
                  <a:srgbClr val="CFCBBF"/>
                </a:solidFill>
                <a:latin typeface="Raleway" pitchFamily="34" charset="0"/>
                <a:ea typeface="Raleway" pitchFamily="34" charset="-122"/>
                <a:cs typeface="Raleway" pitchFamily="34" charset="-120"/>
              </a:rPr>
              <a:t>This visualization shows the proportion of churned customers segmented by gender. It helps identify if there are significant differences in churn rates between male and female customers. A higher proportion of churn in one gender could indicate a need for targeted retention strategies.</a:t>
            </a:r>
            <a:endParaRPr lang="en-US" sz="1300" dirty="0"/>
          </a:p>
        </p:txBody>
      </p:sp>
      <p:sp>
        <p:nvSpPr>
          <p:cNvPr id="8" name="Text 4"/>
          <p:cNvSpPr/>
          <p:nvPr/>
        </p:nvSpPr>
        <p:spPr>
          <a:xfrm>
            <a:off x="871776" y="4843463"/>
            <a:ext cx="7673935" cy="273487"/>
          </a:xfrm>
          <a:prstGeom prst="rect">
            <a:avLst/>
          </a:prstGeom>
          <a:noFill/>
          <a:ln/>
        </p:spPr>
        <p:txBody>
          <a:bodyPr wrap="none" lIns="0" tIns="0" rIns="0" bIns="0" rtlCol="0" anchor="t"/>
          <a:lstStyle/>
          <a:p>
            <a:pPr marL="342900" indent="-342900" algn="l">
              <a:lnSpc>
                <a:spcPts val="2150"/>
              </a:lnSpc>
              <a:buSzPct val="100000"/>
              <a:buFont typeface="+mj-lt"/>
              <a:buAutoNum type="arabicPeriod" startAt="2"/>
            </a:pPr>
            <a:r>
              <a:rPr lang="en-US" sz="1300" b="1" dirty="0">
                <a:solidFill>
                  <a:srgbClr val="CFCBBF"/>
                </a:solidFill>
                <a:latin typeface="Raleway" pitchFamily="34" charset="0"/>
                <a:ea typeface="Raleway" pitchFamily="34" charset="-122"/>
                <a:cs typeface="Raleway" pitchFamily="34" charset="-120"/>
              </a:rPr>
              <a:t>Customer Contract Distribution:</a:t>
            </a:r>
            <a:endParaRPr lang="en-US" sz="1300" dirty="0"/>
          </a:p>
        </p:txBody>
      </p:sp>
      <p:sp>
        <p:nvSpPr>
          <p:cNvPr id="9" name="Text 5"/>
          <p:cNvSpPr/>
          <p:nvPr/>
        </p:nvSpPr>
        <p:spPr>
          <a:xfrm>
            <a:off x="1145262" y="5176718"/>
            <a:ext cx="7400449" cy="1093946"/>
          </a:xfrm>
          <a:prstGeom prst="rect">
            <a:avLst/>
          </a:prstGeom>
          <a:noFill/>
          <a:ln/>
        </p:spPr>
        <p:txBody>
          <a:bodyPr wrap="square" lIns="0" tIns="0" rIns="0" bIns="0" rtlCol="0" anchor="t"/>
          <a:lstStyle/>
          <a:p>
            <a:pPr marL="685800" lvl="1" indent="-342900" algn="l">
              <a:lnSpc>
                <a:spcPts val="2150"/>
              </a:lnSpc>
              <a:buSzPct val="100000"/>
              <a:buChar char="•"/>
            </a:pPr>
            <a:r>
              <a:rPr lang="en-US" sz="1300" dirty="0">
                <a:solidFill>
                  <a:srgbClr val="CFCBBF"/>
                </a:solidFill>
                <a:latin typeface="Raleway" pitchFamily="34" charset="0"/>
                <a:ea typeface="Raleway" pitchFamily="34" charset="-122"/>
                <a:cs typeface="Raleway" pitchFamily="34" charset="-120"/>
              </a:rPr>
              <a:t>This histogram illustrates the distribution of customer contracts in relation to churn. It allows us to see how different contract lengths affect churn rates. For instance, if customers with shorter contracts show higher churn, it may suggest that longer contracts could improve retention.</a:t>
            </a:r>
            <a:endParaRPr lang="en-US" sz="1300" dirty="0"/>
          </a:p>
        </p:txBody>
      </p:sp>
      <p:sp>
        <p:nvSpPr>
          <p:cNvPr id="10" name="Text 6"/>
          <p:cNvSpPr/>
          <p:nvPr/>
        </p:nvSpPr>
        <p:spPr>
          <a:xfrm>
            <a:off x="871776" y="6330434"/>
            <a:ext cx="7673935" cy="273487"/>
          </a:xfrm>
          <a:prstGeom prst="rect">
            <a:avLst/>
          </a:prstGeom>
          <a:noFill/>
          <a:ln/>
        </p:spPr>
        <p:txBody>
          <a:bodyPr wrap="none" lIns="0" tIns="0" rIns="0" bIns="0" rtlCol="0" anchor="t"/>
          <a:lstStyle/>
          <a:p>
            <a:pPr marL="342900" indent="-342900" algn="l">
              <a:lnSpc>
                <a:spcPts val="2150"/>
              </a:lnSpc>
              <a:buSzPct val="100000"/>
              <a:buFont typeface="+mj-lt"/>
              <a:buAutoNum type="arabicPeriod" startAt="3"/>
            </a:pPr>
            <a:r>
              <a:rPr lang="en-US" sz="1300" b="1" dirty="0">
                <a:solidFill>
                  <a:srgbClr val="CFCBBF"/>
                </a:solidFill>
                <a:latin typeface="Raleway" pitchFamily="34" charset="0"/>
                <a:ea typeface="Raleway" pitchFamily="34" charset="-122"/>
                <a:cs typeface="Raleway" pitchFamily="34" charset="-120"/>
              </a:rPr>
              <a:t>Customer Payment Method Distribution:</a:t>
            </a:r>
            <a:endParaRPr lang="en-US" sz="1300" dirty="0"/>
          </a:p>
        </p:txBody>
      </p:sp>
      <p:sp>
        <p:nvSpPr>
          <p:cNvPr id="11" name="Text 7"/>
          <p:cNvSpPr/>
          <p:nvPr/>
        </p:nvSpPr>
        <p:spPr>
          <a:xfrm>
            <a:off x="1145262" y="6663690"/>
            <a:ext cx="7400449" cy="1093946"/>
          </a:xfrm>
          <a:prstGeom prst="rect">
            <a:avLst/>
          </a:prstGeom>
          <a:noFill/>
          <a:ln/>
        </p:spPr>
        <p:txBody>
          <a:bodyPr wrap="square" lIns="0" tIns="0" rIns="0" bIns="0" rtlCol="0" anchor="t"/>
          <a:lstStyle/>
          <a:p>
            <a:pPr marL="685800" lvl="1" indent="-342900" algn="l">
              <a:lnSpc>
                <a:spcPts val="2150"/>
              </a:lnSpc>
              <a:buSzPct val="100000"/>
              <a:buChar char="•"/>
            </a:pPr>
            <a:r>
              <a:rPr lang="en-US" sz="1300" dirty="0">
                <a:solidFill>
                  <a:srgbClr val="CFCBBF"/>
                </a:solidFill>
                <a:latin typeface="Raleway" pitchFamily="34" charset="0"/>
                <a:ea typeface="Raleway" pitchFamily="34" charset="-122"/>
                <a:cs typeface="Raleway" pitchFamily="34" charset="-120"/>
              </a:rPr>
              <a:t>This visualization displays how different payment methods correlate with churn. By analyzing the churn rates across various payment methods, businesses can identify if certain payment options are associated with higher churn, prompting a review of payment policies or customer support for those methods.</a:t>
            </a:r>
            <a:endParaRPr lang="en-US" sz="1300" dirty="0"/>
          </a:p>
        </p:txBody>
      </p:sp>
      <p:pic>
        <p:nvPicPr>
          <p:cNvPr id="17" name="Picture 16">
            <a:extLst>
              <a:ext uri="{FF2B5EF4-FFF2-40B4-BE49-F238E27FC236}">
                <a16:creationId xmlns:a16="http://schemas.microsoft.com/office/drawing/2014/main" id="{E0FC6C09-F664-5FBC-DA46-5AC053EF0A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44000" y="0"/>
            <a:ext cx="5486400" cy="8229600"/>
          </a:xfrm>
          <a:prstGeom prst="rect">
            <a:avLst/>
          </a:prstGeom>
        </p:spPr>
      </p:pic>
      <p:sp>
        <p:nvSpPr>
          <p:cNvPr id="18" name="TextBox 17">
            <a:extLst>
              <a:ext uri="{FF2B5EF4-FFF2-40B4-BE49-F238E27FC236}">
                <a16:creationId xmlns:a16="http://schemas.microsoft.com/office/drawing/2014/main" id="{8203EA1A-2EB8-CB35-C6CB-921F6088C65A}"/>
              </a:ext>
            </a:extLst>
          </p:cNvPr>
          <p:cNvSpPr txBox="1"/>
          <p:nvPr/>
        </p:nvSpPr>
        <p:spPr>
          <a:xfrm>
            <a:off x="8771860" y="8229600"/>
            <a:ext cx="5858540" cy="230832"/>
          </a:xfrm>
          <a:prstGeom prst="rect">
            <a:avLst/>
          </a:prstGeom>
          <a:noFill/>
        </p:spPr>
        <p:txBody>
          <a:bodyPr wrap="square" rtlCol="0">
            <a:spAutoFit/>
          </a:bodyPr>
          <a:lstStyle/>
          <a:p>
            <a:r>
              <a:rPr lang="en-US" sz="900">
                <a:hlinkClick r:id="rId5" tooltip="https://foto.wuestenigel.com/taschenrechner-zeigt-das-wort-abwanderungsquote-churn-rate-im-display-an/"/>
              </a:rPr>
              <a:t>This Photo</a:t>
            </a:r>
            <a:r>
              <a:rPr lang="en-US" sz="900"/>
              <a:t> by Unknown Author is licensed under </a:t>
            </a:r>
            <a:r>
              <a:rPr lang="en-US" sz="900">
                <a:hlinkClick r:id="rId6" tooltip="https://creativecommons.org/licenses/by/3.0/"/>
              </a:rPr>
              <a:t>CC BY</a:t>
            </a:r>
            <a:endParaRPr lang="en-US" sz="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E42CC-10EE-E261-1BD1-29231C297D04}"/>
              </a:ext>
            </a:extLst>
          </p:cNvPr>
          <p:cNvPicPr>
            <a:picLocks noChangeAspect="1"/>
          </p:cNvPicPr>
          <p:nvPr/>
        </p:nvPicPr>
        <p:blipFill>
          <a:blip r:embed="rId2"/>
          <a:stretch>
            <a:fillRect/>
          </a:stretch>
        </p:blipFill>
        <p:spPr>
          <a:xfrm>
            <a:off x="0" y="4471416"/>
            <a:ext cx="14630400" cy="3758184"/>
          </a:xfrm>
          <a:prstGeom prst="rect">
            <a:avLst/>
          </a:prstGeom>
        </p:spPr>
      </p:pic>
      <p:pic>
        <p:nvPicPr>
          <p:cNvPr id="5" name="Picture 4">
            <a:extLst>
              <a:ext uri="{FF2B5EF4-FFF2-40B4-BE49-F238E27FC236}">
                <a16:creationId xmlns:a16="http://schemas.microsoft.com/office/drawing/2014/main" id="{D079AEFC-E8AA-BB7D-1FD5-CA5735C68CA0}"/>
              </a:ext>
            </a:extLst>
          </p:cNvPr>
          <p:cNvPicPr>
            <a:picLocks noChangeAspect="1"/>
          </p:cNvPicPr>
          <p:nvPr/>
        </p:nvPicPr>
        <p:blipFill>
          <a:blip r:embed="rId3"/>
          <a:stretch>
            <a:fillRect/>
          </a:stretch>
        </p:blipFill>
        <p:spPr>
          <a:xfrm>
            <a:off x="0" y="0"/>
            <a:ext cx="7378996" cy="4471416"/>
          </a:xfrm>
          <a:prstGeom prst="rect">
            <a:avLst/>
          </a:prstGeom>
        </p:spPr>
      </p:pic>
      <p:pic>
        <p:nvPicPr>
          <p:cNvPr id="7" name="Picture 6">
            <a:extLst>
              <a:ext uri="{FF2B5EF4-FFF2-40B4-BE49-F238E27FC236}">
                <a16:creationId xmlns:a16="http://schemas.microsoft.com/office/drawing/2014/main" id="{1E5E1E18-6288-61EC-4709-DA364D0E96B6}"/>
              </a:ext>
            </a:extLst>
          </p:cNvPr>
          <p:cNvPicPr>
            <a:picLocks noChangeAspect="1"/>
          </p:cNvPicPr>
          <p:nvPr/>
        </p:nvPicPr>
        <p:blipFill>
          <a:blip r:embed="rId4"/>
          <a:stretch>
            <a:fillRect/>
          </a:stretch>
        </p:blipFill>
        <p:spPr>
          <a:xfrm>
            <a:off x="7378996" y="0"/>
            <a:ext cx="7251404" cy="4471416"/>
          </a:xfrm>
          <a:prstGeom prst="rect">
            <a:avLst/>
          </a:prstGeom>
        </p:spPr>
      </p:pic>
    </p:spTree>
    <p:extLst>
      <p:ext uri="{BB962C8B-B14F-4D97-AF65-F5344CB8AC3E}">
        <p14:creationId xmlns:p14="http://schemas.microsoft.com/office/powerpoint/2010/main" val="376030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55546" y="565190"/>
            <a:ext cx="5859185" cy="496014"/>
          </a:xfrm>
          <a:prstGeom prst="rect">
            <a:avLst/>
          </a:prstGeom>
          <a:noFill/>
          <a:ln/>
        </p:spPr>
        <p:txBody>
          <a:bodyPr wrap="none" lIns="0" tIns="0" rIns="0" bIns="0" rtlCol="0" anchor="t"/>
          <a:lstStyle/>
          <a:p>
            <a:pPr marL="0" indent="0">
              <a:lnSpc>
                <a:spcPts val="3900"/>
              </a:lnSpc>
              <a:buNone/>
            </a:pPr>
            <a:r>
              <a:rPr lang="en-US" sz="3100" dirty="0">
                <a:solidFill>
                  <a:srgbClr val="F2E782"/>
                </a:solidFill>
                <a:latin typeface="Prata" pitchFamily="34" charset="0"/>
                <a:ea typeface="Prata" pitchFamily="34" charset="-122"/>
                <a:cs typeface="Prata" pitchFamily="34" charset="-120"/>
              </a:rPr>
              <a:t>Encoding Categorical Features</a:t>
            </a:r>
            <a:endParaRPr lang="en-US" sz="3100" dirty="0"/>
          </a:p>
        </p:txBody>
      </p:sp>
      <p:sp>
        <p:nvSpPr>
          <p:cNvPr id="4" name="Text 1"/>
          <p:cNvSpPr/>
          <p:nvPr/>
        </p:nvSpPr>
        <p:spPr>
          <a:xfrm>
            <a:off x="555546" y="1299210"/>
            <a:ext cx="8032909" cy="1015365"/>
          </a:xfrm>
          <a:prstGeom prst="rect">
            <a:avLst/>
          </a:prstGeom>
          <a:noFill/>
          <a:ln/>
        </p:spPr>
        <p:txBody>
          <a:bodyPr wrap="square" lIns="0" tIns="0" rIns="0" bIns="0" rtlCol="0" anchor="t"/>
          <a:lstStyle/>
          <a:p>
            <a:pPr marL="0" indent="0">
              <a:lnSpc>
                <a:spcPts val="1950"/>
              </a:lnSpc>
              <a:buNone/>
            </a:pPr>
            <a:r>
              <a:rPr lang="en-US" sz="1200" dirty="0">
                <a:solidFill>
                  <a:srgbClr val="CFCBBF"/>
                </a:solidFill>
                <a:latin typeface="Raleway" pitchFamily="34" charset="0"/>
                <a:ea typeface="Raleway" pitchFamily="34" charset="-122"/>
                <a:cs typeface="Raleway" pitchFamily="34" charset="-120"/>
              </a:rPr>
              <a:t>Machine learning models typically require numerical data. Therefore, categorical features, such as contract type or internet service, needed to be transformed into numerical representations. This was achieved using one-hot encoding, where each category was converted into a separate binary feature (0 or 1) indicating its presence or absence.</a:t>
            </a:r>
            <a:endParaRPr lang="en-US" sz="1200" dirty="0"/>
          </a:p>
        </p:txBody>
      </p:sp>
      <p:pic>
        <p:nvPicPr>
          <p:cNvPr id="5" name="Image 1" descr="preencoded.png"/>
          <p:cNvPicPr>
            <a:picLocks noChangeAspect="1"/>
          </p:cNvPicPr>
          <p:nvPr/>
        </p:nvPicPr>
        <p:blipFill>
          <a:blip r:embed="rId4"/>
          <a:stretch>
            <a:fillRect/>
          </a:stretch>
        </p:blipFill>
        <p:spPr>
          <a:xfrm>
            <a:off x="555546" y="2493050"/>
            <a:ext cx="396835" cy="396835"/>
          </a:xfrm>
          <a:prstGeom prst="rect">
            <a:avLst/>
          </a:prstGeom>
        </p:spPr>
      </p:pic>
      <p:sp>
        <p:nvSpPr>
          <p:cNvPr id="6" name="Text 2"/>
          <p:cNvSpPr/>
          <p:nvPr/>
        </p:nvSpPr>
        <p:spPr>
          <a:xfrm>
            <a:off x="555546" y="3048595"/>
            <a:ext cx="1984177" cy="248007"/>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Gender</a:t>
            </a:r>
            <a:endParaRPr lang="en-US" sz="1550" dirty="0"/>
          </a:p>
        </p:txBody>
      </p:sp>
      <p:sp>
        <p:nvSpPr>
          <p:cNvPr id="7" name="Text 3"/>
          <p:cNvSpPr/>
          <p:nvPr/>
        </p:nvSpPr>
        <p:spPr>
          <a:xfrm>
            <a:off x="555546" y="3391733"/>
            <a:ext cx="3897392" cy="507683"/>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Categorical feature representing the customer's gender (Male or Female).</a:t>
            </a:r>
            <a:endParaRPr lang="en-US" sz="1200" dirty="0"/>
          </a:p>
        </p:txBody>
      </p:sp>
      <p:pic>
        <p:nvPicPr>
          <p:cNvPr id="8" name="Image 2" descr="preencoded.png"/>
          <p:cNvPicPr>
            <a:picLocks noChangeAspect="1"/>
          </p:cNvPicPr>
          <p:nvPr/>
        </p:nvPicPr>
        <p:blipFill>
          <a:blip r:embed="rId5"/>
          <a:stretch>
            <a:fillRect/>
          </a:stretch>
        </p:blipFill>
        <p:spPr>
          <a:xfrm>
            <a:off x="4690943" y="2493050"/>
            <a:ext cx="396835" cy="396835"/>
          </a:xfrm>
          <a:prstGeom prst="rect">
            <a:avLst/>
          </a:prstGeom>
        </p:spPr>
      </p:pic>
      <p:sp>
        <p:nvSpPr>
          <p:cNvPr id="9" name="Text 4"/>
          <p:cNvSpPr/>
          <p:nvPr/>
        </p:nvSpPr>
        <p:spPr>
          <a:xfrm>
            <a:off x="4690943" y="3048595"/>
            <a:ext cx="1984177" cy="248007"/>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Contract Type</a:t>
            </a:r>
            <a:endParaRPr lang="en-US" sz="1550" dirty="0"/>
          </a:p>
        </p:txBody>
      </p:sp>
      <p:sp>
        <p:nvSpPr>
          <p:cNvPr id="10" name="Text 5"/>
          <p:cNvSpPr/>
          <p:nvPr/>
        </p:nvSpPr>
        <p:spPr>
          <a:xfrm>
            <a:off x="4690943" y="3391733"/>
            <a:ext cx="3897511" cy="507683"/>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Categorical feature representing the customer's contract type (Month-to-month, One-year, Two-year).</a:t>
            </a:r>
            <a:endParaRPr lang="en-US" sz="1200" dirty="0"/>
          </a:p>
        </p:txBody>
      </p:sp>
      <p:pic>
        <p:nvPicPr>
          <p:cNvPr id="11" name="Image 3" descr="preencoded.png"/>
          <p:cNvPicPr>
            <a:picLocks noChangeAspect="1"/>
          </p:cNvPicPr>
          <p:nvPr/>
        </p:nvPicPr>
        <p:blipFill>
          <a:blip r:embed="rId6"/>
          <a:stretch>
            <a:fillRect/>
          </a:stretch>
        </p:blipFill>
        <p:spPr>
          <a:xfrm>
            <a:off x="555546" y="4375547"/>
            <a:ext cx="396835" cy="396835"/>
          </a:xfrm>
          <a:prstGeom prst="rect">
            <a:avLst/>
          </a:prstGeom>
        </p:spPr>
      </p:pic>
      <p:sp>
        <p:nvSpPr>
          <p:cNvPr id="12" name="Text 6"/>
          <p:cNvSpPr/>
          <p:nvPr/>
        </p:nvSpPr>
        <p:spPr>
          <a:xfrm>
            <a:off x="555546" y="4931093"/>
            <a:ext cx="2044660" cy="248007"/>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Internet Service Type</a:t>
            </a:r>
            <a:endParaRPr lang="en-US" sz="1550" dirty="0"/>
          </a:p>
        </p:txBody>
      </p:sp>
      <p:sp>
        <p:nvSpPr>
          <p:cNvPr id="13" name="Text 7"/>
          <p:cNvSpPr/>
          <p:nvPr/>
        </p:nvSpPr>
        <p:spPr>
          <a:xfrm>
            <a:off x="555546" y="5274231"/>
            <a:ext cx="3897392" cy="761524"/>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Categorical feature representing the customer's internet service type (DSL, Fiber optic, No internet service).</a:t>
            </a:r>
            <a:endParaRPr lang="en-US" sz="1200" dirty="0"/>
          </a:p>
        </p:txBody>
      </p:sp>
      <p:pic>
        <p:nvPicPr>
          <p:cNvPr id="14" name="Image 4" descr="preencoded.png"/>
          <p:cNvPicPr>
            <a:picLocks noChangeAspect="1"/>
          </p:cNvPicPr>
          <p:nvPr/>
        </p:nvPicPr>
        <p:blipFill>
          <a:blip r:embed="rId7"/>
          <a:stretch>
            <a:fillRect/>
          </a:stretch>
        </p:blipFill>
        <p:spPr>
          <a:xfrm>
            <a:off x="4690943" y="4375547"/>
            <a:ext cx="396835" cy="396835"/>
          </a:xfrm>
          <a:prstGeom prst="rect">
            <a:avLst/>
          </a:prstGeom>
        </p:spPr>
      </p:pic>
      <p:sp>
        <p:nvSpPr>
          <p:cNvPr id="15" name="Text 8"/>
          <p:cNvSpPr/>
          <p:nvPr/>
        </p:nvSpPr>
        <p:spPr>
          <a:xfrm>
            <a:off x="4690943" y="4931093"/>
            <a:ext cx="1984177" cy="248007"/>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Phone Service</a:t>
            </a:r>
            <a:endParaRPr lang="en-US" sz="1550" dirty="0"/>
          </a:p>
        </p:txBody>
      </p:sp>
      <p:sp>
        <p:nvSpPr>
          <p:cNvPr id="16" name="Text 9"/>
          <p:cNvSpPr/>
          <p:nvPr/>
        </p:nvSpPr>
        <p:spPr>
          <a:xfrm>
            <a:off x="4690943" y="5274231"/>
            <a:ext cx="3897511" cy="507683"/>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Categorical feature representing whether the customer has phone service (Yes or No).</a:t>
            </a:r>
            <a:endParaRPr lang="en-US" sz="1200" dirty="0"/>
          </a:p>
        </p:txBody>
      </p:sp>
      <p:sp>
        <p:nvSpPr>
          <p:cNvPr id="18" name="Text 10"/>
          <p:cNvSpPr/>
          <p:nvPr/>
        </p:nvSpPr>
        <p:spPr>
          <a:xfrm>
            <a:off x="555545" y="6868001"/>
            <a:ext cx="1984177" cy="248007"/>
          </a:xfrm>
          <a:prstGeom prst="rect">
            <a:avLst/>
          </a:prstGeom>
          <a:noFill/>
          <a:ln/>
        </p:spPr>
        <p:txBody>
          <a:bodyPr wrap="none" lIns="0" tIns="0" rIns="0" bIns="0" rtlCol="0" anchor="t"/>
          <a:lstStyle/>
          <a:p>
            <a:pPr marL="0" indent="0" algn="l">
              <a:lnSpc>
                <a:spcPts val="1950"/>
              </a:lnSpc>
              <a:buNone/>
            </a:pPr>
            <a:r>
              <a:rPr lang="en-US" sz="1550">
                <a:solidFill>
                  <a:srgbClr val="CFCBBF"/>
                </a:solidFill>
                <a:latin typeface="Prata" pitchFamily="34" charset="0"/>
                <a:ea typeface="Prata" pitchFamily="34" charset="-122"/>
                <a:cs typeface="Prata" pitchFamily="34" charset="-120"/>
              </a:rPr>
              <a:t>Phone Service</a:t>
            </a:r>
            <a:endParaRPr lang="en-US" sz="1550" dirty="0"/>
          </a:p>
        </p:txBody>
      </p:sp>
      <p:sp>
        <p:nvSpPr>
          <p:cNvPr id="19" name="Text 11"/>
          <p:cNvSpPr/>
          <p:nvPr/>
        </p:nvSpPr>
        <p:spPr>
          <a:xfrm>
            <a:off x="527923" y="7107170"/>
            <a:ext cx="4163020" cy="1014202"/>
          </a:xfrm>
          <a:prstGeom prst="rect">
            <a:avLst/>
          </a:prstGeom>
          <a:noFill/>
          <a:ln/>
        </p:spPr>
        <p:txBody>
          <a:bodyPr wrap="non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Categorical feature representing the customer’s</a:t>
            </a:r>
          </a:p>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phone service type (</a:t>
            </a:r>
            <a:r>
              <a:rPr lang="en-US" sz="1200" i="0" dirty="0">
                <a:solidFill>
                  <a:schemeClr val="bg1"/>
                </a:solidFill>
                <a:effectLst/>
                <a:latin typeface="system-ui"/>
              </a:rPr>
              <a:t>Bank transfer (automatic</a:t>
            </a:r>
            <a:r>
              <a:rPr lang="en-US" sz="1200" dirty="0">
                <a:solidFill>
                  <a:schemeClr val="bg1"/>
                </a:solidFill>
                <a:latin typeface="system-ui"/>
              </a:rPr>
              <a:t>)</a:t>
            </a:r>
            <a:r>
              <a:rPr lang="en-US" sz="1200" dirty="0">
                <a:solidFill>
                  <a:schemeClr val="bg1"/>
                </a:solidFill>
                <a:latin typeface="Raleway" pitchFamily="34" charset="0"/>
                <a:ea typeface="Raleway" pitchFamily="34" charset="-122"/>
                <a:cs typeface="Raleway" pitchFamily="34" charset="-120"/>
              </a:rPr>
              <a:t>, </a:t>
            </a:r>
            <a:r>
              <a:rPr lang="en-US" sz="1200" i="0" dirty="0">
                <a:solidFill>
                  <a:schemeClr val="bg1"/>
                </a:solidFill>
                <a:effectLst/>
                <a:latin typeface="system-ui"/>
              </a:rPr>
              <a:t>Credit card </a:t>
            </a:r>
          </a:p>
          <a:p>
            <a:pPr marL="0" indent="0" algn="l">
              <a:lnSpc>
                <a:spcPts val="1950"/>
              </a:lnSpc>
              <a:buNone/>
            </a:pPr>
            <a:r>
              <a:rPr lang="en-US" sz="1200" i="0" dirty="0">
                <a:solidFill>
                  <a:schemeClr val="bg1"/>
                </a:solidFill>
                <a:effectLst/>
                <a:latin typeface="system-ui"/>
              </a:rPr>
              <a:t>(automatic)</a:t>
            </a:r>
            <a:r>
              <a:rPr lang="en-US" sz="1200" dirty="0">
                <a:solidFill>
                  <a:schemeClr val="bg1"/>
                </a:solidFill>
                <a:latin typeface="Raleway" pitchFamily="34" charset="0"/>
                <a:ea typeface="Raleway" pitchFamily="34" charset="-122"/>
                <a:cs typeface="Raleway" pitchFamily="34" charset="-120"/>
              </a:rPr>
              <a:t>,</a:t>
            </a:r>
            <a:r>
              <a:rPr lang="en-US" sz="1200" i="0" dirty="0">
                <a:solidFill>
                  <a:schemeClr val="bg1"/>
                </a:solidFill>
                <a:effectLst/>
                <a:latin typeface="system-ui"/>
              </a:rPr>
              <a:t> Electronic check, Mailed check</a:t>
            </a:r>
            <a:r>
              <a:rPr lang="en-US" sz="1200" dirty="0">
                <a:solidFill>
                  <a:srgbClr val="CFCBBF"/>
                </a:solidFill>
                <a:latin typeface="Raleway" pitchFamily="34" charset="0"/>
                <a:ea typeface="Raleway" pitchFamily="34" charset="-122"/>
                <a:cs typeface="Raleway" pitchFamily="34" charset="-120"/>
              </a:rPr>
              <a:t>).</a:t>
            </a:r>
            <a:endParaRPr lang="en-US" sz="1200" dirty="0"/>
          </a:p>
        </p:txBody>
      </p:sp>
      <p:pic>
        <p:nvPicPr>
          <p:cNvPr id="20" name="Image 4">
            <a:extLst>
              <a:ext uri="{FF2B5EF4-FFF2-40B4-BE49-F238E27FC236}">
                <a16:creationId xmlns:a16="http://schemas.microsoft.com/office/drawing/2014/main" id="{A3154E85-92D4-977F-2858-F3DD5E220D18}"/>
              </a:ext>
            </a:extLst>
          </p:cNvPr>
          <p:cNvPicPr>
            <a:picLocks noChangeAspect="1"/>
          </p:cNvPicPr>
          <p:nvPr/>
        </p:nvPicPr>
        <p:blipFill>
          <a:blip r:embed="rId8">
            <a:extLst>
              <a:ext uri="{837473B0-CC2E-450A-ABE3-18F120FF3D39}">
                <a1611:picAttrSrcUrl xmlns:a1611="http://schemas.microsoft.com/office/drawing/2016/11/main" r:id="rId9"/>
              </a:ext>
            </a:extLst>
          </a:blip>
          <a:srcRect/>
          <a:stretch/>
        </p:blipFill>
        <p:spPr>
          <a:xfrm>
            <a:off x="555546" y="6496143"/>
            <a:ext cx="396835" cy="253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870546-834C-84BD-A1BE-90B8F83FF3CE}"/>
              </a:ext>
            </a:extLst>
          </p:cNvPr>
          <p:cNvSpPr/>
          <p:nvPr/>
        </p:nvSpPr>
        <p:spPr>
          <a:xfrm>
            <a:off x="7181850" y="0"/>
            <a:ext cx="7448550" cy="211455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Lora" pitchFamily="2" charset="0"/>
              </a:rPr>
              <a:t>Evaluation Metrics</a:t>
            </a:r>
          </a:p>
        </p:txBody>
      </p:sp>
      <p:pic>
        <p:nvPicPr>
          <p:cNvPr id="4" name="Picture 3">
            <a:extLst>
              <a:ext uri="{FF2B5EF4-FFF2-40B4-BE49-F238E27FC236}">
                <a16:creationId xmlns:a16="http://schemas.microsoft.com/office/drawing/2014/main" id="{E78750B3-6F6E-D435-2DAE-EF85A207C3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483995"/>
            <a:ext cx="5525383" cy="5831205"/>
          </a:xfrm>
          <a:prstGeom prst="rect">
            <a:avLst/>
          </a:prstGeom>
        </p:spPr>
      </p:pic>
      <p:sp>
        <p:nvSpPr>
          <p:cNvPr id="7" name="TextBox 6">
            <a:extLst>
              <a:ext uri="{FF2B5EF4-FFF2-40B4-BE49-F238E27FC236}">
                <a16:creationId xmlns:a16="http://schemas.microsoft.com/office/drawing/2014/main" id="{DDEB7077-C0D5-ED70-4B86-0DC9B453715F}"/>
              </a:ext>
            </a:extLst>
          </p:cNvPr>
          <p:cNvSpPr txBox="1"/>
          <p:nvPr/>
        </p:nvSpPr>
        <p:spPr>
          <a:xfrm>
            <a:off x="7772400" y="3236098"/>
            <a:ext cx="7315200" cy="1294200"/>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800" dirty="0">
                <a:latin typeface="Lora" pitchFamily="2" charset="0"/>
              </a:rPr>
              <a:t>Accuracy </a:t>
            </a:r>
            <a:r>
              <a:rPr lang="en-US" dirty="0">
                <a:latin typeface="Lora" pitchFamily="2" charset="0"/>
              </a:rPr>
              <a:t>Score</a:t>
            </a:r>
            <a:r>
              <a:rPr lang="en-US" sz="1800" dirty="0">
                <a:latin typeface="Lora" pitchFamily="2" charset="0"/>
              </a:rPr>
              <a:t> </a:t>
            </a:r>
          </a:p>
          <a:p>
            <a:pPr marL="742950" lvl="1" indent="-285750">
              <a:lnSpc>
                <a:spcPct val="150000"/>
              </a:lnSpc>
              <a:buFont typeface="Arial" panose="020B0604020202020204" pitchFamily="34" charset="0"/>
              <a:buChar char="•"/>
            </a:pPr>
            <a:r>
              <a:rPr lang="en-US" dirty="0">
                <a:latin typeface="Lora" pitchFamily="2" charset="0"/>
              </a:rPr>
              <a:t>P</a:t>
            </a:r>
            <a:r>
              <a:rPr lang="en-US" sz="1800" dirty="0">
                <a:latin typeface="Lora" pitchFamily="2" charset="0"/>
              </a:rPr>
              <a:t>recision Score</a:t>
            </a:r>
            <a:endParaRPr lang="en-US" dirty="0">
              <a:latin typeface="Lora" pitchFamily="2" charset="0"/>
            </a:endParaRPr>
          </a:p>
          <a:p>
            <a:pPr marL="742950" lvl="1" indent="-285750">
              <a:lnSpc>
                <a:spcPct val="150000"/>
              </a:lnSpc>
              <a:buFont typeface="Arial" panose="020B0604020202020204" pitchFamily="34" charset="0"/>
              <a:buChar char="•"/>
            </a:pPr>
            <a:r>
              <a:rPr lang="en-US" sz="1800" dirty="0">
                <a:latin typeface="Lora" pitchFamily="2" charset="0"/>
              </a:rPr>
              <a:t>Confusion Matrix</a:t>
            </a:r>
          </a:p>
        </p:txBody>
      </p:sp>
    </p:spTree>
    <p:extLst>
      <p:ext uri="{BB962C8B-B14F-4D97-AF65-F5344CB8AC3E}">
        <p14:creationId xmlns:p14="http://schemas.microsoft.com/office/powerpoint/2010/main" val="200119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64A342-BB14-934F-06F0-CC32BC16B369}"/>
              </a:ext>
            </a:extLst>
          </p:cNvPr>
          <p:cNvSpPr txBox="1"/>
          <p:nvPr/>
        </p:nvSpPr>
        <p:spPr>
          <a:xfrm>
            <a:off x="3291840" y="460474"/>
            <a:ext cx="7315200" cy="707886"/>
          </a:xfrm>
          <a:prstGeom prst="rect">
            <a:avLst/>
          </a:prstGeom>
          <a:noFill/>
        </p:spPr>
        <p:txBody>
          <a:bodyPr wrap="square">
            <a:spAutoFit/>
          </a:bodyPr>
          <a:lstStyle/>
          <a:p>
            <a:pPr algn="ctr"/>
            <a:r>
              <a:rPr lang="en-US" sz="4000" b="1" i="0" dirty="0">
                <a:solidFill>
                  <a:srgbClr val="C8BF6F"/>
                </a:solidFill>
                <a:effectLst/>
                <a:latin typeface="Lora" pitchFamily="2" charset="0"/>
              </a:rPr>
              <a:t>RESULT &amp; INSIGHT</a:t>
            </a:r>
            <a:endParaRPr lang="en-US" sz="4000" b="1" dirty="0">
              <a:solidFill>
                <a:srgbClr val="C8BF6F"/>
              </a:solidFill>
              <a:latin typeface="Lora" pitchFamily="2" charset="0"/>
            </a:endParaRPr>
          </a:p>
        </p:txBody>
      </p:sp>
      <p:graphicFrame>
        <p:nvGraphicFramePr>
          <p:cNvPr id="6" name="Table 5">
            <a:extLst>
              <a:ext uri="{FF2B5EF4-FFF2-40B4-BE49-F238E27FC236}">
                <a16:creationId xmlns:a16="http://schemas.microsoft.com/office/drawing/2014/main" id="{6928410B-A18D-495E-E116-56BBF4B69EDD}"/>
              </a:ext>
            </a:extLst>
          </p:cNvPr>
          <p:cNvGraphicFramePr>
            <a:graphicFrameLocks noGrp="1"/>
          </p:cNvGraphicFramePr>
          <p:nvPr>
            <p:extLst>
              <p:ext uri="{D42A27DB-BD31-4B8C-83A1-F6EECF244321}">
                <p14:modId xmlns:p14="http://schemas.microsoft.com/office/powerpoint/2010/main" val="1847443692"/>
              </p:ext>
            </p:extLst>
          </p:nvPr>
        </p:nvGraphicFramePr>
        <p:xfrm>
          <a:off x="1569720" y="2479040"/>
          <a:ext cx="8397240" cy="2595880"/>
        </p:xfrm>
        <a:graphic>
          <a:graphicData uri="http://schemas.openxmlformats.org/drawingml/2006/table">
            <a:tbl>
              <a:tblPr firstRow="1" bandRow="1">
                <a:tableStyleId>{5C22544A-7EE6-4342-B048-85BDC9FD1C3A}</a:tableStyleId>
              </a:tblPr>
              <a:tblGrid>
                <a:gridCol w="1167741">
                  <a:extLst>
                    <a:ext uri="{9D8B030D-6E8A-4147-A177-3AD203B41FA5}">
                      <a16:colId xmlns:a16="http://schemas.microsoft.com/office/drawing/2014/main" val="599241149"/>
                    </a:ext>
                  </a:extLst>
                </a:gridCol>
                <a:gridCol w="3030879">
                  <a:extLst>
                    <a:ext uri="{9D8B030D-6E8A-4147-A177-3AD203B41FA5}">
                      <a16:colId xmlns:a16="http://schemas.microsoft.com/office/drawing/2014/main" val="2589522805"/>
                    </a:ext>
                  </a:extLst>
                </a:gridCol>
                <a:gridCol w="2099310">
                  <a:extLst>
                    <a:ext uri="{9D8B030D-6E8A-4147-A177-3AD203B41FA5}">
                      <a16:colId xmlns:a16="http://schemas.microsoft.com/office/drawing/2014/main" val="626152921"/>
                    </a:ext>
                  </a:extLst>
                </a:gridCol>
                <a:gridCol w="2099310">
                  <a:extLst>
                    <a:ext uri="{9D8B030D-6E8A-4147-A177-3AD203B41FA5}">
                      <a16:colId xmlns:a16="http://schemas.microsoft.com/office/drawing/2014/main" val="2303917230"/>
                    </a:ext>
                  </a:extLst>
                </a:gridCol>
              </a:tblGrid>
              <a:tr h="370840">
                <a:tc>
                  <a:txBody>
                    <a:bodyPr/>
                    <a:lstStyle/>
                    <a:p>
                      <a:r>
                        <a:rPr lang="en-US" dirty="0"/>
                        <a:t>S/N</a:t>
                      </a:r>
                    </a:p>
                  </a:txBody>
                  <a:tcPr>
                    <a:solidFill>
                      <a:srgbClr val="C8BF6F"/>
                    </a:solidFill>
                  </a:tcPr>
                </a:tc>
                <a:tc>
                  <a:txBody>
                    <a:bodyPr/>
                    <a:lstStyle/>
                    <a:p>
                      <a:r>
                        <a:rPr lang="en-US" dirty="0"/>
                        <a:t>Model</a:t>
                      </a:r>
                    </a:p>
                  </a:txBody>
                  <a:tcPr>
                    <a:solidFill>
                      <a:srgbClr val="C8BF6F"/>
                    </a:solidFill>
                  </a:tcPr>
                </a:tc>
                <a:tc>
                  <a:txBody>
                    <a:bodyPr/>
                    <a:lstStyle/>
                    <a:p>
                      <a:r>
                        <a:rPr lang="en-US" dirty="0"/>
                        <a:t>Accuracy Score</a:t>
                      </a:r>
                    </a:p>
                  </a:txBody>
                  <a:tcPr>
                    <a:solidFill>
                      <a:srgbClr val="C8BF6F"/>
                    </a:solidFill>
                  </a:tcPr>
                </a:tc>
                <a:tc>
                  <a:txBody>
                    <a:bodyPr/>
                    <a:lstStyle/>
                    <a:p>
                      <a:r>
                        <a:rPr lang="en-US" dirty="0"/>
                        <a:t>Precision </a:t>
                      </a:r>
                    </a:p>
                  </a:txBody>
                  <a:tcPr>
                    <a:solidFill>
                      <a:srgbClr val="C8BF6F"/>
                    </a:solidFill>
                  </a:tcPr>
                </a:tc>
                <a:extLst>
                  <a:ext uri="{0D108BD9-81ED-4DB2-BD59-A6C34878D82A}">
                    <a16:rowId xmlns:a16="http://schemas.microsoft.com/office/drawing/2014/main" val="2871893404"/>
                  </a:ext>
                </a:extLst>
              </a:tr>
              <a:tr h="370840">
                <a:tc>
                  <a:txBody>
                    <a:bodyPr/>
                    <a:lstStyle/>
                    <a:p>
                      <a:r>
                        <a:rPr lang="en-US" dirty="0">
                          <a:solidFill>
                            <a:schemeClr val="bg1"/>
                          </a:solidFill>
                        </a:rPr>
                        <a:t>1</a:t>
                      </a:r>
                    </a:p>
                  </a:txBody>
                  <a:tcPr>
                    <a:solidFill>
                      <a:srgbClr val="C8BF6F"/>
                    </a:solidFill>
                  </a:tcPr>
                </a:tc>
                <a:tc>
                  <a:txBody>
                    <a:bodyPr/>
                    <a:lstStyle/>
                    <a:p>
                      <a:r>
                        <a:rPr lang="en-US" dirty="0">
                          <a:solidFill>
                            <a:schemeClr val="bg1"/>
                          </a:solidFill>
                        </a:rPr>
                        <a:t>Logistic Regression</a:t>
                      </a:r>
                    </a:p>
                  </a:txBody>
                  <a:tcPr>
                    <a:solidFill>
                      <a:srgbClr val="C8BF6F"/>
                    </a:solidFill>
                  </a:tcPr>
                </a:tc>
                <a:tc>
                  <a:txBody>
                    <a:bodyPr/>
                    <a:lstStyle/>
                    <a:p>
                      <a:r>
                        <a:rPr lang="en-US" dirty="0">
                          <a:solidFill>
                            <a:schemeClr val="bg1"/>
                          </a:solidFill>
                        </a:rPr>
                        <a:t>0.8211</a:t>
                      </a:r>
                    </a:p>
                  </a:txBody>
                  <a:tcPr>
                    <a:solidFill>
                      <a:srgbClr val="C8BF6F"/>
                    </a:solidFill>
                  </a:tcPr>
                </a:tc>
                <a:tc>
                  <a:txBody>
                    <a:bodyPr/>
                    <a:lstStyle/>
                    <a:p>
                      <a:r>
                        <a:rPr lang="en-US" dirty="0">
                          <a:solidFill>
                            <a:schemeClr val="bg1"/>
                          </a:solidFill>
                        </a:rPr>
                        <a:t>0.86, 0.69</a:t>
                      </a:r>
                    </a:p>
                  </a:txBody>
                  <a:tcPr>
                    <a:solidFill>
                      <a:srgbClr val="C8BF6F"/>
                    </a:solidFill>
                  </a:tcPr>
                </a:tc>
                <a:extLst>
                  <a:ext uri="{0D108BD9-81ED-4DB2-BD59-A6C34878D82A}">
                    <a16:rowId xmlns:a16="http://schemas.microsoft.com/office/drawing/2014/main" val="696172612"/>
                  </a:ext>
                </a:extLst>
              </a:tr>
              <a:tr h="370840">
                <a:tc>
                  <a:txBody>
                    <a:bodyPr/>
                    <a:lstStyle/>
                    <a:p>
                      <a:r>
                        <a:rPr lang="en-US" dirty="0">
                          <a:solidFill>
                            <a:schemeClr val="bg1"/>
                          </a:solidFill>
                        </a:rPr>
                        <a:t>2</a:t>
                      </a:r>
                    </a:p>
                  </a:txBody>
                  <a:tcPr>
                    <a:solidFill>
                      <a:srgbClr val="C8BF6F"/>
                    </a:solidFill>
                  </a:tcPr>
                </a:tc>
                <a:tc>
                  <a:txBody>
                    <a:bodyPr/>
                    <a:lstStyle/>
                    <a:p>
                      <a:r>
                        <a:rPr lang="en-US" dirty="0">
                          <a:solidFill>
                            <a:schemeClr val="bg1"/>
                          </a:solidFill>
                        </a:rPr>
                        <a:t>Light GBM Accuracy</a:t>
                      </a:r>
                    </a:p>
                  </a:txBody>
                  <a:tcPr>
                    <a:solidFill>
                      <a:srgbClr val="C8BF6F"/>
                    </a:solidFill>
                  </a:tcPr>
                </a:tc>
                <a:tc>
                  <a:txBody>
                    <a:bodyPr/>
                    <a:lstStyle/>
                    <a:p>
                      <a:r>
                        <a:rPr lang="en-US" dirty="0">
                          <a:solidFill>
                            <a:schemeClr val="bg1"/>
                          </a:solidFill>
                        </a:rPr>
                        <a:t>0.8112</a:t>
                      </a:r>
                    </a:p>
                  </a:txBody>
                  <a:tcPr>
                    <a:solidFill>
                      <a:srgbClr val="C8BF6F"/>
                    </a:solidFill>
                  </a:tcPr>
                </a:tc>
                <a:tc>
                  <a:txBody>
                    <a:bodyPr/>
                    <a:lstStyle/>
                    <a:p>
                      <a:r>
                        <a:rPr lang="en-US" dirty="0">
                          <a:solidFill>
                            <a:schemeClr val="bg1"/>
                          </a:solidFill>
                        </a:rPr>
                        <a:t>0.85, 0.67</a:t>
                      </a:r>
                    </a:p>
                  </a:txBody>
                  <a:tcPr>
                    <a:solidFill>
                      <a:srgbClr val="C8BF6F"/>
                    </a:solidFill>
                  </a:tcPr>
                </a:tc>
                <a:extLst>
                  <a:ext uri="{0D108BD9-81ED-4DB2-BD59-A6C34878D82A}">
                    <a16:rowId xmlns:a16="http://schemas.microsoft.com/office/drawing/2014/main" val="27949719"/>
                  </a:ext>
                </a:extLst>
              </a:tr>
              <a:tr h="370840">
                <a:tc>
                  <a:txBody>
                    <a:bodyPr/>
                    <a:lstStyle/>
                    <a:p>
                      <a:r>
                        <a:rPr lang="en-US" dirty="0">
                          <a:solidFill>
                            <a:schemeClr val="bg1"/>
                          </a:solidFill>
                        </a:rPr>
                        <a:t>3</a:t>
                      </a:r>
                    </a:p>
                  </a:txBody>
                  <a:tcPr>
                    <a:solidFill>
                      <a:srgbClr val="C8BF6F"/>
                    </a:solidFill>
                  </a:tcPr>
                </a:tc>
                <a:tc>
                  <a:txBody>
                    <a:bodyPr/>
                    <a:lstStyle/>
                    <a:p>
                      <a:r>
                        <a:rPr lang="en-US" dirty="0">
                          <a:solidFill>
                            <a:schemeClr val="bg1"/>
                          </a:solidFill>
                        </a:rPr>
                        <a:t>Gradient Boosting</a:t>
                      </a:r>
                    </a:p>
                  </a:txBody>
                  <a:tcPr>
                    <a:solidFill>
                      <a:srgbClr val="C8BF6F"/>
                    </a:solidFill>
                  </a:tcPr>
                </a:tc>
                <a:tc>
                  <a:txBody>
                    <a:bodyPr/>
                    <a:lstStyle/>
                    <a:p>
                      <a:r>
                        <a:rPr lang="en-US" dirty="0">
                          <a:solidFill>
                            <a:schemeClr val="bg1"/>
                          </a:solidFill>
                        </a:rPr>
                        <a:t>0.8091</a:t>
                      </a:r>
                    </a:p>
                  </a:txBody>
                  <a:tcPr>
                    <a:solidFill>
                      <a:srgbClr val="C8BF6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0.85,0.67</a:t>
                      </a:r>
                    </a:p>
                  </a:txBody>
                  <a:tcPr>
                    <a:solidFill>
                      <a:srgbClr val="C8BF6F"/>
                    </a:solidFill>
                  </a:tcPr>
                </a:tc>
                <a:extLst>
                  <a:ext uri="{0D108BD9-81ED-4DB2-BD59-A6C34878D82A}">
                    <a16:rowId xmlns:a16="http://schemas.microsoft.com/office/drawing/2014/main" val="3373738766"/>
                  </a:ext>
                </a:extLst>
              </a:tr>
              <a:tr h="370840">
                <a:tc>
                  <a:txBody>
                    <a:bodyPr/>
                    <a:lstStyle/>
                    <a:p>
                      <a:r>
                        <a:rPr lang="en-US" dirty="0">
                          <a:solidFill>
                            <a:schemeClr val="bg1"/>
                          </a:solidFill>
                        </a:rPr>
                        <a:t>4</a:t>
                      </a:r>
                    </a:p>
                  </a:txBody>
                  <a:tcPr>
                    <a:solidFill>
                      <a:srgbClr val="C8BF6F"/>
                    </a:solidFill>
                  </a:tcPr>
                </a:tc>
                <a:tc>
                  <a:txBody>
                    <a:bodyPr/>
                    <a:lstStyle/>
                    <a:p>
                      <a:r>
                        <a:rPr lang="en-US" dirty="0">
                          <a:solidFill>
                            <a:schemeClr val="bg1"/>
                          </a:solidFill>
                        </a:rPr>
                        <a:t>SVM</a:t>
                      </a:r>
                    </a:p>
                  </a:txBody>
                  <a:tcPr>
                    <a:solidFill>
                      <a:srgbClr val="C8BF6F"/>
                    </a:solidFill>
                  </a:tcPr>
                </a:tc>
                <a:tc>
                  <a:txBody>
                    <a:bodyPr/>
                    <a:lstStyle/>
                    <a:p>
                      <a:r>
                        <a:rPr lang="en-US" dirty="0">
                          <a:solidFill>
                            <a:schemeClr val="bg1"/>
                          </a:solidFill>
                        </a:rPr>
                        <a:t>0.8013</a:t>
                      </a:r>
                    </a:p>
                  </a:txBody>
                  <a:tcPr>
                    <a:solidFill>
                      <a:srgbClr val="C8BF6F"/>
                    </a:solidFill>
                  </a:tcPr>
                </a:tc>
                <a:tc>
                  <a:txBody>
                    <a:bodyPr/>
                    <a:lstStyle/>
                    <a:p>
                      <a:r>
                        <a:rPr lang="en-US" dirty="0">
                          <a:solidFill>
                            <a:schemeClr val="bg1"/>
                          </a:solidFill>
                        </a:rPr>
                        <a:t>0.82, 0.71</a:t>
                      </a:r>
                    </a:p>
                  </a:txBody>
                  <a:tcPr>
                    <a:solidFill>
                      <a:srgbClr val="C8BF6F"/>
                    </a:solidFill>
                  </a:tcPr>
                </a:tc>
                <a:extLst>
                  <a:ext uri="{0D108BD9-81ED-4DB2-BD59-A6C34878D82A}">
                    <a16:rowId xmlns:a16="http://schemas.microsoft.com/office/drawing/2014/main" val="1730033020"/>
                  </a:ext>
                </a:extLst>
              </a:tr>
              <a:tr h="370840">
                <a:tc>
                  <a:txBody>
                    <a:bodyPr/>
                    <a:lstStyle/>
                    <a:p>
                      <a:r>
                        <a:rPr lang="en-US" dirty="0">
                          <a:solidFill>
                            <a:schemeClr val="bg1"/>
                          </a:solidFill>
                        </a:rPr>
                        <a:t>5</a:t>
                      </a:r>
                    </a:p>
                  </a:txBody>
                  <a:tcPr>
                    <a:solidFill>
                      <a:srgbClr val="C8BF6F"/>
                    </a:solidFill>
                  </a:tcPr>
                </a:tc>
                <a:tc>
                  <a:txBody>
                    <a:bodyPr/>
                    <a:lstStyle/>
                    <a:p>
                      <a:r>
                        <a:rPr lang="en-US" dirty="0">
                          <a:solidFill>
                            <a:schemeClr val="bg1"/>
                          </a:solidFill>
                        </a:rPr>
                        <a:t>AdaBoost Accuracy</a:t>
                      </a:r>
                    </a:p>
                  </a:txBody>
                  <a:tcPr>
                    <a:solidFill>
                      <a:srgbClr val="C8BF6F"/>
                    </a:solidFill>
                  </a:tcPr>
                </a:tc>
                <a:tc>
                  <a:txBody>
                    <a:bodyPr/>
                    <a:lstStyle/>
                    <a:p>
                      <a:r>
                        <a:rPr lang="en-US" dirty="0">
                          <a:solidFill>
                            <a:schemeClr val="bg1"/>
                          </a:solidFill>
                        </a:rPr>
                        <a:t>0.7921</a:t>
                      </a:r>
                    </a:p>
                  </a:txBody>
                  <a:tcPr>
                    <a:solidFill>
                      <a:srgbClr val="C8BF6F"/>
                    </a:solidFill>
                  </a:tcPr>
                </a:tc>
                <a:tc>
                  <a:txBody>
                    <a:bodyPr/>
                    <a:lstStyle/>
                    <a:p>
                      <a:r>
                        <a:rPr lang="en-US" dirty="0">
                          <a:solidFill>
                            <a:schemeClr val="bg1"/>
                          </a:solidFill>
                        </a:rPr>
                        <a:t>0.84,0.62</a:t>
                      </a:r>
                    </a:p>
                  </a:txBody>
                  <a:tcPr>
                    <a:solidFill>
                      <a:srgbClr val="C8BF6F"/>
                    </a:solidFill>
                  </a:tcPr>
                </a:tc>
                <a:extLst>
                  <a:ext uri="{0D108BD9-81ED-4DB2-BD59-A6C34878D82A}">
                    <a16:rowId xmlns:a16="http://schemas.microsoft.com/office/drawing/2014/main" val="2152195635"/>
                  </a:ext>
                </a:extLst>
              </a:tr>
              <a:tr h="370840">
                <a:tc>
                  <a:txBody>
                    <a:bodyPr/>
                    <a:lstStyle/>
                    <a:p>
                      <a:r>
                        <a:rPr lang="en-US" dirty="0">
                          <a:solidFill>
                            <a:schemeClr val="bg1"/>
                          </a:solidFill>
                        </a:rPr>
                        <a:t>6</a:t>
                      </a:r>
                    </a:p>
                  </a:txBody>
                  <a:tcPr>
                    <a:solidFill>
                      <a:srgbClr val="C8BF6F"/>
                    </a:solidFill>
                  </a:tcPr>
                </a:tc>
                <a:tc>
                  <a:txBody>
                    <a:bodyPr/>
                    <a:lstStyle/>
                    <a:p>
                      <a:r>
                        <a:rPr lang="en-US" dirty="0">
                          <a:solidFill>
                            <a:schemeClr val="bg1"/>
                          </a:solidFill>
                        </a:rPr>
                        <a:t>Random Forest</a:t>
                      </a:r>
                    </a:p>
                  </a:txBody>
                  <a:tcPr>
                    <a:solidFill>
                      <a:srgbClr val="C8BF6F"/>
                    </a:solidFill>
                  </a:tcPr>
                </a:tc>
                <a:tc>
                  <a:txBody>
                    <a:bodyPr/>
                    <a:lstStyle/>
                    <a:p>
                      <a:r>
                        <a:rPr lang="en-US" dirty="0">
                          <a:solidFill>
                            <a:schemeClr val="bg1"/>
                          </a:solidFill>
                        </a:rPr>
                        <a:t>0.7913</a:t>
                      </a:r>
                    </a:p>
                  </a:txBody>
                  <a:tcPr>
                    <a:solidFill>
                      <a:srgbClr val="C8BF6F"/>
                    </a:solidFill>
                  </a:tcPr>
                </a:tc>
                <a:tc>
                  <a:txBody>
                    <a:bodyPr/>
                    <a:lstStyle/>
                    <a:p>
                      <a:r>
                        <a:rPr lang="en-US" dirty="0">
                          <a:solidFill>
                            <a:schemeClr val="bg1"/>
                          </a:solidFill>
                        </a:rPr>
                        <a:t>0.83, 0.64</a:t>
                      </a:r>
                    </a:p>
                  </a:txBody>
                  <a:tcPr>
                    <a:solidFill>
                      <a:srgbClr val="C8BF6F"/>
                    </a:solidFill>
                  </a:tcPr>
                </a:tc>
                <a:extLst>
                  <a:ext uri="{0D108BD9-81ED-4DB2-BD59-A6C34878D82A}">
                    <a16:rowId xmlns:a16="http://schemas.microsoft.com/office/drawing/2014/main" val="867885033"/>
                  </a:ext>
                </a:extLst>
              </a:tr>
            </a:tbl>
          </a:graphicData>
        </a:graphic>
      </p:graphicFrame>
      <p:sp>
        <p:nvSpPr>
          <p:cNvPr id="7" name="Rectangle 6">
            <a:extLst>
              <a:ext uri="{FF2B5EF4-FFF2-40B4-BE49-F238E27FC236}">
                <a16:creationId xmlns:a16="http://schemas.microsoft.com/office/drawing/2014/main" id="{A49178FB-53D6-4D65-E593-B1C516F6B7C9}"/>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8" name="Rectangle 7">
            <a:extLst>
              <a:ext uri="{FF2B5EF4-FFF2-40B4-BE49-F238E27FC236}">
                <a16:creationId xmlns:a16="http://schemas.microsoft.com/office/drawing/2014/main" id="{5ADE0EA1-5C41-A138-41F0-622E5EF26C3A}"/>
              </a:ext>
            </a:extLst>
          </p:cNvPr>
          <p:cNvSpPr/>
          <p:nvPr/>
        </p:nvSpPr>
        <p:spPr>
          <a:xfrm>
            <a:off x="0" y="7311539"/>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Rectangle 8">
            <a:extLst>
              <a:ext uri="{FF2B5EF4-FFF2-40B4-BE49-F238E27FC236}">
                <a16:creationId xmlns:a16="http://schemas.microsoft.com/office/drawing/2014/main" id="{D6DF1F58-6838-51E7-E8EB-2026B512EF09}"/>
              </a:ext>
            </a:extLst>
          </p:cNvPr>
          <p:cNvSpPr/>
          <p:nvPr/>
        </p:nvSpPr>
        <p:spPr>
          <a:xfrm>
            <a:off x="13700760" y="7311539"/>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11" name="Rectangle 10">
            <a:extLst>
              <a:ext uri="{FF2B5EF4-FFF2-40B4-BE49-F238E27FC236}">
                <a16:creationId xmlns:a16="http://schemas.microsoft.com/office/drawing/2014/main" id="{C6048FCE-4F58-9364-0F2D-C576A142935E}"/>
              </a:ext>
            </a:extLst>
          </p:cNvPr>
          <p:cNvSpPr/>
          <p:nvPr/>
        </p:nvSpPr>
        <p:spPr>
          <a:xfrm>
            <a:off x="1370076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Tree>
    <p:extLst>
      <p:ext uri="{BB962C8B-B14F-4D97-AF65-F5344CB8AC3E}">
        <p14:creationId xmlns:p14="http://schemas.microsoft.com/office/powerpoint/2010/main" val="150808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587" y="874990"/>
            <a:ext cx="12603004" cy="622816"/>
          </a:xfrm>
          <a:prstGeom prst="rect">
            <a:avLst/>
          </a:prstGeom>
          <a:noFill/>
          <a:ln/>
        </p:spPr>
        <p:txBody>
          <a:bodyPr wrap="none" lIns="0" tIns="0" rIns="0" bIns="0" rtlCol="0" anchor="t"/>
          <a:lstStyle/>
          <a:p>
            <a:pPr marL="0" indent="0">
              <a:lnSpc>
                <a:spcPts val="4900"/>
              </a:lnSpc>
              <a:buNone/>
            </a:pPr>
            <a:r>
              <a:rPr lang="en-US" sz="3900" dirty="0">
                <a:solidFill>
                  <a:srgbClr val="F2E782"/>
                </a:solidFill>
                <a:latin typeface="Prata" pitchFamily="34" charset="0"/>
                <a:ea typeface="Prata" pitchFamily="34" charset="-122"/>
                <a:cs typeface="Prata" pitchFamily="34" charset="-120"/>
              </a:rPr>
              <a:t>Modeling with Various Machine Learning Algorithms</a:t>
            </a:r>
            <a:endParaRPr lang="en-US" sz="3900" dirty="0"/>
          </a:p>
        </p:txBody>
      </p:sp>
      <p:sp>
        <p:nvSpPr>
          <p:cNvPr id="3" name="Text 1"/>
          <p:cNvSpPr/>
          <p:nvPr/>
        </p:nvSpPr>
        <p:spPr>
          <a:xfrm>
            <a:off x="697587" y="1896428"/>
            <a:ext cx="13235226" cy="956548"/>
          </a:xfrm>
          <a:prstGeom prst="rect">
            <a:avLst/>
          </a:prstGeom>
          <a:noFill/>
          <a:ln/>
        </p:spPr>
        <p:txBody>
          <a:bodyPr wrap="square" lIns="0" tIns="0" rIns="0" bIns="0" rtlCol="0" anchor="t"/>
          <a:lstStyle/>
          <a:p>
            <a:pPr marL="0" indent="0">
              <a:lnSpc>
                <a:spcPts val="2500"/>
              </a:lnSpc>
              <a:buNone/>
            </a:pPr>
            <a:r>
              <a:rPr lang="en-US" sz="1550" dirty="0">
                <a:solidFill>
                  <a:srgbClr val="CFCBBF"/>
                </a:solidFill>
                <a:latin typeface="Raleway" pitchFamily="34" charset="0"/>
                <a:ea typeface="Raleway" pitchFamily="34" charset="-122"/>
                <a:cs typeface="Raleway" pitchFamily="34" charset="-120"/>
              </a:rPr>
              <a:t>Several machine learning algorithms were explored for churn prediction. This included logistic regression, support vector machines (SVMs), decision trees, and random forests. Each algorithm was trained on the preprocessed data and evaluated based on its performance metrics, such as accuracy, precision, and recall.</a:t>
            </a:r>
            <a:endParaRPr lang="en-US" sz="1550" dirty="0"/>
          </a:p>
        </p:txBody>
      </p:sp>
      <p:pic>
        <p:nvPicPr>
          <p:cNvPr id="4" name="Image 0" descr="preencoded.png"/>
          <p:cNvPicPr>
            <a:picLocks noChangeAspect="1"/>
          </p:cNvPicPr>
          <p:nvPr/>
        </p:nvPicPr>
        <p:blipFill>
          <a:blip r:embed="rId3"/>
          <a:stretch>
            <a:fillRect/>
          </a:stretch>
        </p:blipFill>
        <p:spPr>
          <a:xfrm>
            <a:off x="697587" y="3077170"/>
            <a:ext cx="3308747" cy="797243"/>
          </a:xfrm>
          <a:prstGeom prst="rect">
            <a:avLst/>
          </a:prstGeom>
        </p:spPr>
      </p:pic>
      <p:sp>
        <p:nvSpPr>
          <p:cNvPr id="5" name="Text 2"/>
          <p:cNvSpPr/>
          <p:nvPr/>
        </p:nvSpPr>
        <p:spPr>
          <a:xfrm>
            <a:off x="896898" y="4173379"/>
            <a:ext cx="2491621" cy="311468"/>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Logistic Regression</a:t>
            </a:r>
            <a:endParaRPr lang="en-US" sz="1950" dirty="0"/>
          </a:p>
        </p:txBody>
      </p:sp>
      <p:sp>
        <p:nvSpPr>
          <p:cNvPr id="6" name="Text 3"/>
          <p:cNvSpPr/>
          <p:nvPr/>
        </p:nvSpPr>
        <p:spPr>
          <a:xfrm>
            <a:off x="896898" y="4604385"/>
            <a:ext cx="2910126" cy="159424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 statistical model that predicts the probability of a binary outcome (churn or not churn) based on a set of independent variables.</a:t>
            </a:r>
            <a:endParaRPr lang="en-US" sz="1550" dirty="0"/>
          </a:p>
        </p:txBody>
      </p:sp>
      <p:pic>
        <p:nvPicPr>
          <p:cNvPr id="7" name="Image 1" descr="preencoded.png"/>
          <p:cNvPicPr>
            <a:picLocks noChangeAspect="1"/>
          </p:cNvPicPr>
          <p:nvPr/>
        </p:nvPicPr>
        <p:blipFill>
          <a:blip r:embed="rId4"/>
          <a:stretch>
            <a:fillRect/>
          </a:stretch>
        </p:blipFill>
        <p:spPr>
          <a:xfrm>
            <a:off x="4006334" y="3077170"/>
            <a:ext cx="3308866" cy="797243"/>
          </a:xfrm>
          <a:prstGeom prst="rect">
            <a:avLst/>
          </a:prstGeom>
        </p:spPr>
      </p:pic>
      <p:sp>
        <p:nvSpPr>
          <p:cNvPr id="8" name="Text 4"/>
          <p:cNvSpPr/>
          <p:nvPr/>
        </p:nvSpPr>
        <p:spPr>
          <a:xfrm>
            <a:off x="4205645" y="4173379"/>
            <a:ext cx="2910245" cy="622935"/>
          </a:xfrm>
          <a:prstGeom prst="rect">
            <a:avLst/>
          </a:prstGeom>
          <a:noFill/>
          <a:ln/>
        </p:spPr>
        <p:txBody>
          <a:bodyPr wrap="squar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Support Vector Machines (SVMs)</a:t>
            </a:r>
            <a:endParaRPr lang="en-US" sz="1950" dirty="0"/>
          </a:p>
        </p:txBody>
      </p:sp>
      <p:sp>
        <p:nvSpPr>
          <p:cNvPr id="9" name="Text 5"/>
          <p:cNvSpPr/>
          <p:nvPr/>
        </p:nvSpPr>
        <p:spPr>
          <a:xfrm>
            <a:off x="4205645" y="4915853"/>
            <a:ext cx="2910245" cy="1913096"/>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 powerful algorithm that finds the optimal hyperplane to separate data points into different classes. SVMs are often used for classification tasks with high dimensionality.</a:t>
            </a:r>
            <a:endParaRPr lang="en-US" sz="1550" dirty="0"/>
          </a:p>
        </p:txBody>
      </p:sp>
      <p:pic>
        <p:nvPicPr>
          <p:cNvPr id="10" name="Image 2" descr="preencoded.png"/>
          <p:cNvPicPr>
            <a:picLocks noChangeAspect="1"/>
          </p:cNvPicPr>
          <p:nvPr/>
        </p:nvPicPr>
        <p:blipFill>
          <a:blip r:embed="rId5"/>
          <a:stretch>
            <a:fillRect/>
          </a:stretch>
        </p:blipFill>
        <p:spPr>
          <a:xfrm>
            <a:off x="7315200" y="3077170"/>
            <a:ext cx="3308747" cy="797243"/>
          </a:xfrm>
          <a:prstGeom prst="rect">
            <a:avLst/>
          </a:prstGeom>
        </p:spPr>
      </p:pic>
      <p:sp>
        <p:nvSpPr>
          <p:cNvPr id="11" name="Text 6"/>
          <p:cNvSpPr/>
          <p:nvPr/>
        </p:nvSpPr>
        <p:spPr>
          <a:xfrm>
            <a:off x="7514511" y="4173379"/>
            <a:ext cx="2491621" cy="311468"/>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Decision Trees</a:t>
            </a:r>
            <a:endParaRPr lang="en-US" sz="1950" dirty="0"/>
          </a:p>
        </p:txBody>
      </p:sp>
      <p:sp>
        <p:nvSpPr>
          <p:cNvPr id="12" name="Text 7"/>
          <p:cNvSpPr/>
          <p:nvPr/>
        </p:nvSpPr>
        <p:spPr>
          <a:xfrm>
            <a:off x="7514511" y="4604385"/>
            <a:ext cx="2910126" cy="2550795"/>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 tree-like model that partitions data into smaller subsets based on specific criteria, resulting in a decision path that predicts the outcome. Decision trees are well-suited for understanding feature importance and decision rules.</a:t>
            </a:r>
            <a:endParaRPr lang="en-US" sz="1550" dirty="0"/>
          </a:p>
        </p:txBody>
      </p:sp>
      <p:pic>
        <p:nvPicPr>
          <p:cNvPr id="13" name="Image 3" descr="preencoded.png"/>
          <p:cNvPicPr>
            <a:picLocks noChangeAspect="1"/>
          </p:cNvPicPr>
          <p:nvPr/>
        </p:nvPicPr>
        <p:blipFill>
          <a:blip r:embed="rId6"/>
          <a:stretch>
            <a:fillRect/>
          </a:stretch>
        </p:blipFill>
        <p:spPr>
          <a:xfrm>
            <a:off x="10623947" y="3077170"/>
            <a:ext cx="3308866" cy="797243"/>
          </a:xfrm>
          <a:prstGeom prst="rect">
            <a:avLst/>
          </a:prstGeom>
        </p:spPr>
      </p:pic>
      <p:sp>
        <p:nvSpPr>
          <p:cNvPr id="14" name="Text 8"/>
          <p:cNvSpPr/>
          <p:nvPr/>
        </p:nvSpPr>
        <p:spPr>
          <a:xfrm>
            <a:off x="10823258" y="4173379"/>
            <a:ext cx="2491621" cy="311468"/>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Random Forests</a:t>
            </a:r>
            <a:endParaRPr lang="en-US" sz="1950" dirty="0"/>
          </a:p>
        </p:txBody>
      </p:sp>
      <p:sp>
        <p:nvSpPr>
          <p:cNvPr id="15" name="Text 9"/>
          <p:cNvSpPr/>
          <p:nvPr/>
        </p:nvSpPr>
        <p:spPr>
          <a:xfrm>
            <a:off x="10823258" y="4604385"/>
            <a:ext cx="2910245" cy="159424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An ensemble method that combines multiple decision trees, averaging their predictions to improve accuracy and reduce variance.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1392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Introduction</a:t>
            </a:r>
            <a:endParaRPr lang="en-US" sz="4450" dirty="0"/>
          </a:p>
        </p:txBody>
      </p:sp>
      <p:sp>
        <p:nvSpPr>
          <p:cNvPr id="3" name="Text 1"/>
          <p:cNvSpPr/>
          <p:nvPr/>
        </p:nvSpPr>
        <p:spPr>
          <a:xfrm>
            <a:off x="793790" y="2076331"/>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project aimed to build a predictive model capable of identifying customers at risk of churning. This model could be used to implement targeted retention strategies, ultimately reducing churn and boosting customer loyalty. The model would leverage machine learning techniques to analyze historical customer data and identify patterns associated with churn.</a:t>
            </a:r>
            <a:endParaRPr lang="en-US" sz="1750" dirty="0"/>
          </a:p>
        </p:txBody>
      </p:sp>
      <p:sp>
        <p:nvSpPr>
          <p:cNvPr id="4" name="Shape 2"/>
          <p:cNvSpPr/>
          <p:nvPr/>
        </p:nvSpPr>
        <p:spPr>
          <a:xfrm>
            <a:off x="793790" y="3675340"/>
            <a:ext cx="510302" cy="510302"/>
          </a:xfrm>
          <a:prstGeom prst="roundRect">
            <a:avLst>
              <a:gd name="adj" fmla="val 6667"/>
            </a:avLst>
          </a:prstGeom>
          <a:solidFill>
            <a:srgbClr val="3A3B3C"/>
          </a:solidFill>
          <a:ln/>
        </p:spPr>
      </p:sp>
      <p:sp>
        <p:nvSpPr>
          <p:cNvPr id="5" name="Text 3"/>
          <p:cNvSpPr/>
          <p:nvPr/>
        </p:nvSpPr>
        <p:spPr>
          <a:xfrm>
            <a:off x="990243" y="3760351"/>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4"/>
          <p:cNvSpPr/>
          <p:nvPr/>
        </p:nvSpPr>
        <p:spPr>
          <a:xfrm>
            <a:off x="1530906" y="36753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Project Goals</a:t>
            </a:r>
            <a:endParaRPr lang="en-US" sz="2200" dirty="0"/>
          </a:p>
        </p:txBody>
      </p:sp>
      <p:sp>
        <p:nvSpPr>
          <p:cNvPr id="7" name="Text 5"/>
          <p:cNvSpPr/>
          <p:nvPr/>
        </p:nvSpPr>
        <p:spPr>
          <a:xfrm>
            <a:off x="1530906" y="4165759"/>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project aimed to:</a:t>
            </a:r>
            <a:endParaRPr lang="en-US" sz="1750" dirty="0"/>
          </a:p>
        </p:txBody>
      </p:sp>
      <p:sp>
        <p:nvSpPr>
          <p:cNvPr id="8" name="Text 6"/>
          <p:cNvSpPr/>
          <p:nvPr/>
        </p:nvSpPr>
        <p:spPr>
          <a:xfrm>
            <a:off x="1821061" y="4664750"/>
            <a:ext cx="5380792"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Develop a model to accurately predict whether a customer is likely to churn based on their data</a:t>
            </a:r>
            <a:endParaRPr lang="en-US" sz="1400" dirty="0"/>
          </a:p>
        </p:txBody>
      </p:sp>
      <p:sp>
        <p:nvSpPr>
          <p:cNvPr id="9" name="Shape 7"/>
          <p:cNvSpPr/>
          <p:nvPr/>
        </p:nvSpPr>
        <p:spPr>
          <a:xfrm>
            <a:off x="7428667" y="3675340"/>
            <a:ext cx="510302" cy="510302"/>
          </a:xfrm>
          <a:prstGeom prst="roundRect">
            <a:avLst>
              <a:gd name="adj" fmla="val 6667"/>
            </a:avLst>
          </a:prstGeom>
          <a:solidFill>
            <a:srgbClr val="3A3B3C"/>
          </a:solidFill>
          <a:ln/>
        </p:spPr>
      </p:sp>
      <p:sp>
        <p:nvSpPr>
          <p:cNvPr id="10" name="Text 8"/>
          <p:cNvSpPr/>
          <p:nvPr/>
        </p:nvSpPr>
        <p:spPr>
          <a:xfrm>
            <a:off x="7579519" y="3760351"/>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1" name="Text 9"/>
          <p:cNvSpPr/>
          <p:nvPr/>
        </p:nvSpPr>
        <p:spPr>
          <a:xfrm>
            <a:off x="8165783" y="3675340"/>
            <a:ext cx="504765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Understand Customer Churn Drivers</a:t>
            </a:r>
            <a:endParaRPr lang="en-US" sz="2200" dirty="0"/>
          </a:p>
        </p:txBody>
      </p:sp>
      <p:sp>
        <p:nvSpPr>
          <p:cNvPr id="12" name="Text 10"/>
          <p:cNvSpPr/>
          <p:nvPr/>
        </p:nvSpPr>
        <p:spPr>
          <a:xfrm>
            <a:off x="8165783" y="4165759"/>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Analyze the factors that contribute to customer churn, including demographics, usage patterns, and service-related issues.</a:t>
            </a:r>
            <a:endParaRPr lang="en-US" sz="1750" dirty="0"/>
          </a:p>
        </p:txBody>
      </p:sp>
      <p:sp>
        <p:nvSpPr>
          <p:cNvPr id="13" name="Shape 11"/>
          <p:cNvSpPr/>
          <p:nvPr/>
        </p:nvSpPr>
        <p:spPr>
          <a:xfrm>
            <a:off x="793790" y="5736431"/>
            <a:ext cx="510302" cy="510302"/>
          </a:xfrm>
          <a:prstGeom prst="roundRect">
            <a:avLst>
              <a:gd name="adj" fmla="val 6667"/>
            </a:avLst>
          </a:prstGeom>
          <a:solidFill>
            <a:srgbClr val="3A3B3C"/>
          </a:solidFill>
          <a:ln/>
        </p:spPr>
      </p:sp>
      <p:sp>
        <p:nvSpPr>
          <p:cNvPr id="14" name="Text 12"/>
          <p:cNvSpPr/>
          <p:nvPr/>
        </p:nvSpPr>
        <p:spPr>
          <a:xfrm>
            <a:off x="943451" y="582144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5" name="Text 13"/>
          <p:cNvSpPr/>
          <p:nvPr/>
        </p:nvSpPr>
        <p:spPr>
          <a:xfrm>
            <a:off x="1530906" y="5736431"/>
            <a:ext cx="375725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Develop a Predictive Model</a:t>
            </a:r>
            <a:endParaRPr lang="en-US" sz="2200" dirty="0"/>
          </a:p>
        </p:txBody>
      </p:sp>
      <p:sp>
        <p:nvSpPr>
          <p:cNvPr id="16" name="Text 14"/>
          <p:cNvSpPr/>
          <p:nvPr/>
        </p:nvSpPr>
        <p:spPr>
          <a:xfrm>
            <a:off x="1530906" y="6226850"/>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Create a machine learning model to accurately predict the likelihood of customer churn, allowing for timely interventions and retention efforts.</a:t>
            </a:r>
            <a:endParaRPr lang="en-US" sz="1750" dirty="0"/>
          </a:p>
        </p:txBody>
      </p:sp>
      <p:sp>
        <p:nvSpPr>
          <p:cNvPr id="17" name="Shape 15"/>
          <p:cNvSpPr/>
          <p:nvPr/>
        </p:nvSpPr>
        <p:spPr>
          <a:xfrm>
            <a:off x="7428667" y="5736431"/>
            <a:ext cx="510302" cy="510302"/>
          </a:xfrm>
          <a:prstGeom prst="roundRect">
            <a:avLst>
              <a:gd name="adj" fmla="val 6667"/>
            </a:avLst>
          </a:prstGeom>
          <a:solidFill>
            <a:srgbClr val="3A3B3C"/>
          </a:solidFill>
          <a:ln/>
        </p:spPr>
      </p:sp>
      <p:sp>
        <p:nvSpPr>
          <p:cNvPr id="18" name="Text 16"/>
          <p:cNvSpPr/>
          <p:nvPr/>
        </p:nvSpPr>
        <p:spPr>
          <a:xfrm>
            <a:off x="7584281" y="5821442"/>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9" name="Text 17"/>
          <p:cNvSpPr/>
          <p:nvPr/>
        </p:nvSpPr>
        <p:spPr>
          <a:xfrm>
            <a:off x="8165783" y="5736431"/>
            <a:ext cx="397228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Evaluate Model Performance</a:t>
            </a:r>
            <a:endParaRPr lang="en-US" sz="2200" dirty="0"/>
          </a:p>
        </p:txBody>
      </p:sp>
      <p:sp>
        <p:nvSpPr>
          <p:cNvPr id="20" name="Text 18"/>
          <p:cNvSpPr/>
          <p:nvPr/>
        </p:nvSpPr>
        <p:spPr>
          <a:xfrm>
            <a:off x="8165783" y="6226850"/>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Evaluate the model's accuracy and reliability to ensure its effectiveness in predicting churn and guiding strategic decisions.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DB773-F47F-77C5-DBCA-8B592D443E12}"/>
              </a:ext>
            </a:extLst>
          </p:cNvPr>
          <p:cNvSpPr txBox="1"/>
          <p:nvPr/>
        </p:nvSpPr>
        <p:spPr>
          <a:xfrm>
            <a:off x="-304800" y="409694"/>
            <a:ext cx="6964680" cy="1323439"/>
          </a:xfrm>
          <a:prstGeom prst="rect">
            <a:avLst/>
          </a:prstGeom>
          <a:noFill/>
        </p:spPr>
        <p:txBody>
          <a:bodyPr wrap="square">
            <a:spAutoFit/>
          </a:bodyPr>
          <a:lstStyle/>
          <a:p>
            <a:pPr algn="ctr"/>
            <a:r>
              <a:rPr lang="en-US" sz="4000" b="1" dirty="0">
                <a:solidFill>
                  <a:srgbClr val="C8BF6F"/>
                </a:solidFill>
                <a:latin typeface="Lora" pitchFamily="2" charset="0"/>
              </a:rPr>
              <a:t>Best-performing</a:t>
            </a:r>
          </a:p>
          <a:p>
            <a:pPr algn="ctr"/>
            <a:r>
              <a:rPr lang="en-US" sz="4000" b="1" dirty="0">
                <a:solidFill>
                  <a:srgbClr val="C8BF6F"/>
                </a:solidFill>
                <a:latin typeface="Lora" pitchFamily="2" charset="0"/>
              </a:rPr>
              <a:t> Model</a:t>
            </a:r>
          </a:p>
        </p:txBody>
      </p:sp>
      <p:sp>
        <p:nvSpPr>
          <p:cNvPr id="5" name="TextBox 4">
            <a:extLst>
              <a:ext uri="{FF2B5EF4-FFF2-40B4-BE49-F238E27FC236}">
                <a16:creationId xmlns:a16="http://schemas.microsoft.com/office/drawing/2014/main" id="{09487067-18EB-F2A1-579A-CB4929E98809}"/>
              </a:ext>
            </a:extLst>
          </p:cNvPr>
          <p:cNvSpPr txBox="1"/>
          <p:nvPr/>
        </p:nvSpPr>
        <p:spPr>
          <a:xfrm>
            <a:off x="228600" y="2179320"/>
            <a:ext cx="5638800" cy="46594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8BF6F"/>
                </a:solidFill>
                <a:latin typeface="Lora" pitchFamily="2" charset="0"/>
              </a:rPr>
              <a:t>Logistic regression is a statistical method for binary classification that models the probability of an outcome using a logistic function.</a:t>
            </a:r>
          </a:p>
          <a:p>
            <a:pPr marL="342900" indent="-342900" algn="just">
              <a:lnSpc>
                <a:spcPct val="150000"/>
              </a:lnSpc>
              <a:buFont typeface="Arial" panose="020B0604020202020204" pitchFamily="34" charset="0"/>
              <a:buChar char="•"/>
            </a:pPr>
            <a:r>
              <a:rPr lang="en-US" sz="2000" dirty="0">
                <a:solidFill>
                  <a:srgbClr val="C8BF6F"/>
                </a:solidFill>
                <a:latin typeface="Lora" pitchFamily="2" charset="0"/>
              </a:rPr>
              <a:t> It aims to improve overall predictive performance by iteratively adjusting the model's weights based on the errors of previous predictions. This process gradually reduces prediction errors and enhances the model's accuracy.</a:t>
            </a:r>
          </a:p>
        </p:txBody>
      </p:sp>
      <p:pic>
        <p:nvPicPr>
          <p:cNvPr id="7" name="Picture 6">
            <a:extLst>
              <a:ext uri="{FF2B5EF4-FFF2-40B4-BE49-F238E27FC236}">
                <a16:creationId xmlns:a16="http://schemas.microsoft.com/office/drawing/2014/main" id="{383B7AD3-F9E8-B7C9-F843-B1478CA14AB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97040" y="1543050"/>
            <a:ext cx="9662160" cy="5143500"/>
          </a:xfrm>
          <a:prstGeom prst="rect">
            <a:avLst/>
          </a:prstGeom>
        </p:spPr>
      </p:pic>
      <p:sp>
        <p:nvSpPr>
          <p:cNvPr id="8" name="Rectangle 7">
            <a:extLst>
              <a:ext uri="{FF2B5EF4-FFF2-40B4-BE49-F238E27FC236}">
                <a16:creationId xmlns:a16="http://schemas.microsoft.com/office/drawing/2014/main" id="{824E7AC1-DC55-7923-B621-27F15A830ECE}"/>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Rectangle 8">
            <a:extLst>
              <a:ext uri="{FF2B5EF4-FFF2-40B4-BE49-F238E27FC236}">
                <a16:creationId xmlns:a16="http://schemas.microsoft.com/office/drawing/2014/main" id="{CDACA6CB-2490-789B-8EE4-1A75E8C9189F}"/>
              </a:ext>
            </a:extLst>
          </p:cNvPr>
          <p:cNvSpPr/>
          <p:nvPr/>
        </p:nvSpPr>
        <p:spPr>
          <a:xfrm>
            <a:off x="0" y="7311539"/>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10" name="Rectangle 9">
            <a:extLst>
              <a:ext uri="{FF2B5EF4-FFF2-40B4-BE49-F238E27FC236}">
                <a16:creationId xmlns:a16="http://schemas.microsoft.com/office/drawing/2014/main" id="{45FA0FDA-F3E1-C23D-B4C7-2CB2DC8BC893}"/>
              </a:ext>
            </a:extLst>
          </p:cNvPr>
          <p:cNvSpPr/>
          <p:nvPr/>
        </p:nvSpPr>
        <p:spPr>
          <a:xfrm>
            <a:off x="1371600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11" name="Rectangle 10">
            <a:extLst>
              <a:ext uri="{FF2B5EF4-FFF2-40B4-BE49-F238E27FC236}">
                <a16:creationId xmlns:a16="http://schemas.microsoft.com/office/drawing/2014/main" id="{A38A348F-6E0C-D335-07C3-497FE75DFD2F}"/>
              </a:ext>
            </a:extLst>
          </p:cNvPr>
          <p:cNvSpPr/>
          <p:nvPr/>
        </p:nvSpPr>
        <p:spPr>
          <a:xfrm>
            <a:off x="13731240" y="7311539"/>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Tree>
    <p:extLst>
      <p:ext uri="{BB962C8B-B14F-4D97-AF65-F5344CB8AC3E}">
        <p14:creationId xmlns:p14="http://schemas.microsoft.com/office/powerpoint/2010/main" val="69087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AF37F-78EC-8DD0-A62F-9B0A56C4B618}"/>
              </a:ext>
            </a:extLst>
          </p:cNvPr>
          <p:cNvSpPr/>
          <p:nvPr/>
        </p:nvSpPr>
        <p:spPr>
          <a:xfrm>
            <a:off x="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4" name="TextBox 3">
            <a:extLst>
              <a:ext uri="{FF2B5EF4-FFF2-40B4-BE49-F238E27FC236}">
                <a16:creationId xmlns:a16="http://schemas.microsoft.com/office/drawing/2014/main" id="{D47F9FEC-B3CF-8F8F-6D7E-F4BE57ACB152}"/>
              </a:ext>
            </a:extLst>
          </p:cNvPr>
          <p:cNvSpPr txBox="1"/>
          <p:nvPr/>
        </p:nvSpPr>
        <p:spPr>
          <a:xfrm>
            <a:off x="457200" y="1770239"/>
            <a:ext cx="7315200" cy="3274423"/>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solidFill>
                  <a:srgbClr val="C8BF6F"/>
                </a:solidFill>
                <a:latin typeface="Lora" pitchFamily="2" charset="0"/>
              </a:rPr>
              <a:t>Feature Importance:</a:t>
            </a:r>
          </a:p>
          <a:p>
            <a:pPr marL="742950" lvl="1" indent="-285750">
              <a:lnSpc>
                <a:spcPct val="150000"/>
              </a:lnSpc>
              <a:buFont typeface="Arial" panose="020B0604020202020204" pitchFamily="34" charset="0"/>
              <a:buChar char="•"/>
            </a:pPr>
            <a:r>
              <a:rPr lang="en-US" sz="2000" dirty="0">
                <a:solidFill>
                  <a:srgbClr val="C8BF6F"/>
                </a:solidFill>
                <a:latin typeface="Lora" pitchFamily="2" charset="0"/>
              </a:rPr>
              <a:t>Tenure has the highest impact on the likelihood of a customer to churn.</a:t>
            </a:r>
          </a:p>
          <a:p>
            <a:pPr marL="742950" lvl="1" indent="-285750">
              <a:lnSpc>
                <a:spcPct val="150000"/>
              </a:lnSpc>
              <a:buFont typeface="Arial" panose="020B0604020202020204" pitchFamily="34" charset="0"/>
              <a:buChar char="•"/>
            </a:pPr>
            <a:r>
              <a:rPr lang="en-US" sz="2000" dirty="0">
                <a:solidFill>
                  <a:srgbClr val="C8BF6F"/>
                </a:solidFill>
                <a:latin typeface="Lora" pitchFamily="2" charset="0"/>
              </a:rPr>
              <a:t>Contract type has the second highest impact on the likelihood of a customer to churn.</a:t>
            </a:r>
          </a:p>
          <a:p>
            <a:pPr lvl="1">
              <a:lnSpc>
                <a:spcPct val="150000"/>
              </a:lnSpc>
            </a:pPr>
            <a:endParaRPr lang="en-US" sz="2000" dirty="0">
              <a:solidFill>
                <a:srgbClr val="C8BF6F"/>
              </a:solidFill>
              <a:latin typeface="Lora" pitchFamily="2" charset="0"/>
            </a:endParaRPr>
          </a:p>
          <a:p>
            <a:pPr marL="742950" lvl="1" indent="-285750">
              <a:lnSpc>
                <a:spcPct val="150000"/>
              </a:lnSpc>
              <a:buFont typeface="Arial" panose="020B0604020202020204" pitchFamily="34" charset="0"/>
              <a:buChar char="•"/>
            </a:pPr>
            <a:endParaRPr lang="en-US" sz="2000" dirty="0">
              <a:solidFill>
                <a:srgbClr val="C8BF6F"/>
              </a:solidFill>
              <a:latin typeface="Lora" pitchFamily="2" charset="0"/>
            </a:endParaRPr>
          </a:p>
        </p:txBody>
      </p:sp>
      <p:sp>
        <p:nvSpPr>
          <p:cNvPr id="6" name="TextBox 5">
            <a:extLst>
              <a:ext uri="{FF2B5EF4-FFF2-40B4-BE49-F238E27FC236}">
                <a16:creationId xmlns:a16="http://schemas.microsoft.com/office/drawing/2014/main" id="{5DEB336C-D7EF-4694-08DC-BBABE2B4D067}"/>
              </a:ext>
            </a:extLst>
          </p:cNvPr>
          <p:cNvSpPr txBox="1"/>
          <p:nvPr/>
        </p:nvSpPr>
        <p:spPr>
          <a:xfrm>
            <a:off x="5334000" y="302577"/>
            <a:ext cx="7315200" cy="707886"/>
          </a:xfrm>
          <a:prstGeom prst="rect">
            <a:avLst/>
          </a:prstGeom>
          <a:noFill/>
        </p:spPr>
        <p:txBody>
          <a:bodyPr wrap="square">
            <a:spAutoFit/>
          </a:bodyPr>
          <a:lstStyle/>
          <a:p>
            <a:r>
              <a:rPr lang="en-US" sz="4000" b="1" i="0" dirty="0">
                <a:solidFill>
                  <a:schemeClr val="bg1"/>
                </a:solidFill>
                <a:effectLst/>
                <a:latin typeface="Lora" pitchFamily="2" charset="0"/>
              </a:rPr>
              <a:t>Key</a:t>
            </a:r>
            <a:r>
              <a:rPr lang="en-US" sz="4000" b="1" i="0" dirty="0">
                <a:solidFill>
                  <a:schemeClr val="accent2"/>
                </a:solidFill>
                <a:effectLst/>
                <a:latin typeface="Lora" pitchFamily="2" charset="0"/>
              </a:rPr>
              <a:t> </a:t>
            </a:r>
            <a:r>
              <a:rPr lang="en-US" sz="4000" b="1" i="0" dirty="0">
                <a:solidFill>
                  <a:srgbClr val="C8BF6F"/>
                </a:solidFill>
                <a:effectLst/>
                <a:latin typeface="Lora" pitchFamily="2" charset="0"/>
              </a:rPr>
              <a:t>Insight</a:t>
            </a:r>
            <a:endParaRPr lang="en-US" sz="4000" b="1" dirty="0">
              <a:solidFill>
                <a:srgbClr val="C8BF6F"/>
              </a:solidFill>
              <a:latin typeface="Lora" pitchFamily="2" charset="0"/>
            </a:endParaRPr>
          </a:p>
        </p:txBody>
      </p:sp>
      <p:pic>
        <p:nvPicPr>
          <p:cNvPr id="8" name="Picture 7">
            <a:extLst>
              <a:ext uri="{FF2B5EF4-FFF2-40B4-BE49-F238E27FC236}">
                <a16:creationId xmlns:a16="http://schemas.microsoft.com/office/drawing/2014/main" id="{4E9B0A66-C051-0A5C-1B62-0572DD35FB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1848" l="9511" r="89946">
                        <a14:foregroundMark x1="25951" y1="88451" x2="25951" y2="88451"/>
                        <a14:foregroundMark x1="25951" y1="88451" x2="25951" y2="88451"/>
                        <a14:foregroundMark x1="31658" y1="91168" x2="31658" y2="91168"/>
                        <a14:foregroundMark x1="31658" y1="91168" x2="31658" y2="91168"/>
                        <a14:foregroundMark x1="26359" y1="88723" x2="32745" y2="91848"/>
                        <a14:foregroundMark x1="73098" y1="19973" x2="64266" y2="31522"/>
                      </a14:backgroundRemoval>
                    </a14:imgEffect>
                  </a14:imgLayer>
                </a14:imgProps>
              </a:ext>
            </a:extLst>
          </a:blip>
          <a:stretch>
            <a:fillRect/>
          </a:stretch>
        </p:blipFill>
        <p:spPr>
          <a:xfrm>
            <a:off x="7315200" y="-302577"/>
            <a:ext cx="8229600" cy="8229600"/>
          </a:xfrm>
          <a:prstGeom prst="rect">
            <a:avLst/>
          </a:prstGeom>
        </p:spPr>
      </p:pic>
      <p:sp>
        <p:nvSpPr>
          <p:cNvPr id="9" name="Rectangle 8">
            <a:extLst>
              <a:ext uri="{FF2B5EF4-FFF2-40B4-BE49-F238E27FC236}">
                <a16:creationId xmlns:a16="http://schemas.microsoft.com/office/drawing/2014/main" id="{4B9D334C-888F-D330-D162-5B8F22AEDAF8}"/>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10" name="Rectangle 9">
            <a:extLst>
              <a:ext uri="{FF2B5EF4-FFF2-40B4-BE49-F238E27FC236}">
                <a16:creationId xmlns:a16="http://schemas.microsoft.com/office/drawing/2014/main" id="{E84D4314-EA62-BC32-65AE-AD02554A1AD7}"/>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11" name="Rectangle 10">
            <a:extLst>
              <a:ext uri="{FF2B5EF4-FFF2-40B4-BE49-F238E27FC236}">
                <a16:creationId xmlns:a16="http://schemas.microsoft.com/office/drawing/2014/main" id="{BD3212CD-BDCD-41BC-6309-FE6FF0D7250D}"/>
              </a:ext>
            </a:extLst>
          </p:cNvPr>
          <p:cNvSpPr/>
          <p:nvPr/>
        </p:nvSpPr>
        <p:spPr>
          <a:xfrm>
            <a:off x="12771120" y="7284720"/>
            <a:ext cx="184404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Tree>
    <p:extLst>
      <p:ext uri="{BB962C8B-B14F-4D97-AF65-F5344CB8AC3E}">
        <p14:creationId xmlns:p14="http://schemas.microsoft.com/office/powerpoint/2010/main" val="85039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60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00877"/>
            <a:ext cx="1238678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Hyperparameter Tuning and Model Selection</a:t>
            </a:r>
            <a:endParaRPr lang="en-US" sz="4450" dirty="0"/>
          </a:p>
        </p:txBody>
      </p:sp>
      <p:sp>
        <p:nvSpPr>
          <p:cNvPr id="3" name="Text 1"/>
          <p:cNvSpPr/>
          <p:nvPr/>
        </p:nvSpPr>
        <p:spPr>
          <a:xfrm>
            <a:off x="793790" y="2463284"/>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Hyperparameter tuning was performed to optimize the performance of each algorithm. This involved adjusting the algorithm's parameters, such as the regularization strength in logistic regression or the number of trees in a random forest, to improve its ability to predict churn. After tuning, the model with the best performance metrics (e.g., highest accuracy, balanced precision and recall) was selected as the final churn prediction model.</a:t>
            </a:r>
            <a:endParaRPr lang="en-US" sz="1750" dirty="0"/>
          </a:p>
        </p:txBody>
      </p:sp>
      <p:sp>
        <p:nvSpPr>
          <p:cNvPr id="4" name="Shape 2"/>
          <p:cNvSpPr/>
          <p:nvPr/>
        </p:nvSpPr>
        <p:spPr>
          <a:xfrm>
            <a:off x="793790" y="4170045"/>
            <a:ext cx="4196358" cy="2758559"/>
          </a:xfrm>
          <a:prstGeom prst="roundRect">
            <a:avLst>
              <a:gd name="adj" fmla="val 1233"/>
            </a:avLst>
          </a:prstGeom>
          <a:solidFill>
            <a:srgbClr val="3A3B3C"/>
          </a:solidFill>
          <a:ln/>
        </p:spPr>
      </p:sp>
      <p:sp>
        <p:nvSpPr>
          <p:cNvPr id="5" name="Text 3"/>
          <p:cNvSpPr/>
          <p:nvPr/>
        </p:nvSpPr>
        <p:spPr>
          <a:xfrm>
            <a:off x="1020604" y="43968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Grid Search</a:t>
            </a:r>
            <a:endParaRPr lang="en-US" sz="2200" dirty="0"/>
          </a:p>
        </p:txBody>
      </p:sp>
      <p:sp>
        <p:nvSpPr>
          <p:cNvPr id="6" name="Text 4"/>
          <p:cNvSpPr/>
          <p:nvPr/>
        </p:nvSpPr>
        <p:spPr>
          <a:xfrm>
            <a:off x="1020604" y="4887278"/>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systematic search method that evaluates all possible combinations of hyperparameters within a specified range.</a:t>
            </a:r>
            <a:endParaRPr lang="en-US" sz="1750" dirty="0"/>
          </a:p>
        </p:txBody>
      </p:sp>
      <p:sp>
        <p:nvSpPr>
          <p:cNvPr id="7" name="Shape 5"/>
          <p:cNvSpPr/>
          <p:nvPr/>
        </p:nvSpPr>
        <p:spPr>
          <a:xfrm>
            <a:off x="5216962" y="4170045"/>
            <a:ext cx="4196358" cy="2758559"/>
          </a:xfrm>
          <a:prstGeom prst="roundRect">
            <a:avLst>
              <a:gd name="adj" fmla="val 1233"/>
            </a:avLst>
          </a:prstGeom>
          <a:solidFill>
            <a:srgbClr val="3A3B3C"/>
          </a:solidFill>
          <a:ln/>
        </p:spPr>
      </p:sp>
      <p:sp>
        <p:nvSpPr>
          <p:cNvPr id="8" name="Text 6"/>
          <p:cNvSpPr/>
          <p:nvPr/>
        </p:nvSpPr>
        <p:spPr>
          <a:xfrm>
            <a:off x="5443776" y="43968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Random Search</a:t>
            </a:r>
            <a:endParaRPr lang="en-US" sz="2200" dirty="0"/>
          </a:p>
        </p:txBody>
      </p:sp>
      <p:sp>
        <p:nvSpPr>
          <p:cNvPr id="9" name="Text 7"/>
          <p:cNvSpPr/>
          <p:nvPr/>
        </p:nvSpPr>
        <p:spPr>
          <a:xfrm>
            <a:off x="5443776" y="4887278"/>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randomized search method that explores a random subset of hyperparameter combinations, which can be more efficient than grid search.</a:t>
            </a:r>
            <a:endParaRPr lang="en-US" sz="1750" dirty="0"/>
          </a:p>
        </p:txBody>
      </p:sp>
      <p:sp>
        <p:nvSpPr>
          <p:cNvPr id="10" name="Shape 8"/>
          <p:cNvSpPr/>
          <p:nvPr/>
        </p:nvSpPr>
        <p:spPr>
          <a:xfrm>
            <a:off x="9640133" y="4170045"/>
            <a:ext cx="4196358" cy="2758559"/>
          </a:xfrm>
          <a:prstGeom prst="roundRect">
            <a:avLst>
              <a:gd name="adj" fmla="val 1233"/>
            </a:avLst>
          </a:prstGeom>
          <a:solidFill>
            <a:srgbClr val="3A3B3C"/>
          </a:solidFill>
          <a:ln/>
        </p:spPr>
      </p:sp>
      <p:sp>
        <p:nvSpPr>
          <p:cNvPr id="11" name="Text 9"/>
          <p:cNvSpPr/>
          <p:nvPr/>
        </p:nvSpPr>
        <p:spPr>
          <a:xfrm>
            <a:off x="9866948" y="4396859"/>
            <a:ext cx="308967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Bayesian Optimization</a:t>
            </a:r>
            <a:endParaRPr lang="en-US" sz="2200" dirty="0"/>
          </a:p>
        </p:txBody>
      </p:sp>
      <p:sp>
        <p:nvSpPr>
          <p:cNvPr id="12" name="Text 10"/>
          <p:cNvSpPr/>
          <p:nvPr/>
        </p:nvSpPr>
        <p:spPr>
          <a:xfrm>
            <a:off x="9866948" y="4887278"/>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more sophisticated approach that uses a probabilistic model to guide the search for optimal hyperparameters, taking into account previous evaluations.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3415" y="513398"/>
            <a:ext cx="6344722" cy="583406"/>
          </a:xfrm>
          <a:prstGeom prst="rect">
            <a:avLst/>
          </a:prstGeom>
          <a:noFill/>
          <a:ln/>
        </p:spPr>
        <p:txBody>
          <a:bodyPr wrap="none" lIns="0" tIns="0" rIns="0" bIns="0" rtlCol="0" anchor="t"/>
          <a:lstStyle/>
          <a:p>
            <a:pPr marL="0" indent="0">
              <a:lnSpc>
                <a:spcPts val="4550"/>
              </a:lnSpc>
              <a:buNone/>
            </a:pPr>
            <a:r>
              <a:rPr lang="en-US" sz="3650" dirty="0">
                <a:solidFill>
                  <a:srgbClr val="F2E782"/>
                </a:solidFill>
                <a:latin typeface="Prata" pitchFamily="34" charset="0"/>
                <a:ea typeface="Prata" pitchFamily="34" charset="-122"/>
                <a:cs typeface="Prata" pitchFamily="34" charset="-120"/>
              </a:rPr>
              <a:t>Deployment Using Streamlit</a:t>
            </a:r>
            <a:endParaRPr lang="en-US" sz="3650" dirty="0"/>
          </a:p>
        </p:txBody>
      </p:sp>
      <p:sp>
        <p:nvSpPr>
          <p:cNvPr id="3" name="Text 1"/>
          <p:cNvSpPr/>
          <p:nvPr/>
        </p:nvSpPr>
        <p:spPr>
          <a:xfrm>
            <a:off x="653415" y="1470184"/>
            <a:ext cx="13323570" cy="895826"/>
          </a:xfrm>
          <a:prstGeom prst="rect">
            <a:avLst/>
          </a:prstGeom>
          <a:noFill/>
          <a:ln/>
        </p:spPr>
        <p:txBody>
          <a:bodyPr wrap="square" lIns="0" tIns="0" rIns="0" bIns="0" rtlCol="0" anchor="t"/>
          <a:lstStyle/>
          <a:p>
            <a:pPr marL="0" indent="0">
              <a:lnSpc>
                <a:spcPts val="2350"/>
              </a:lnSpc>
              <a:buNone/>
            </a:pPr>
            <a:r>
              <a:rPr lang="en-US" sz="1450" dirty="0">
                <a:solidFill>
                  <a:srgbClr val="CFCBBF"/>
                </a:solidFill>
                <a:latin typeface="Raleway" pitchFamily="34" charset="0"/>
                <a:ea typeface="Raleway" pitchFamily="34" charset="-122"/>
                <a:cs typeface="Raleway" pitchFamily="34" charset="-120"/>
              </a:rPr>
              <a:t>The final churn prediction model was deployed using Streamlit, a Python library for building interactive web applications. Streamlit allowed for the creation of a user-friendly interface where users could input customer data, such as contract type, service usage, and demographics. Based on these inputs, the model would generate a prediction of the customer's churn probability, providing insights to support retention strategies.</a:t>
            </a:r>
            <a:endParaRPr lang="en-US" sz="1450" dirty="0"/>
          </a:p>
        </p:txBody>
      </p:sp>
      <p:pic>
        <p:nvPicPr>
          <p:cNvPr id="4" name="Image 0" descr="preencoded.png"/>
          <p:cNvPicPr>
            <a:picLocks noChangeAspect="1"/>
          </p:cNvPicPr>
          <p:nvPr/>
        </p:nvPicPr>
        <p:blipFill>
          <a:blip r:embed="rId3"/>
          <a:stretch>
            <a:fillRect/>
          </a:stretch>
        </p:blipFill>
        <p:spPr>
          <a:xfrm>
            <a:off x="653415" y="2576036"/>
            <a:ext cx="6521768" cy="4030742"/>
          </a:xfrm>
          <a:prstGeom prst="rect">
            <a:avLst/>
          </a:prstGeom>
        </p:spPr>
      </p:pic>
      <p:sp>
        <p:nvSpPr>
          <p:cNvPr id="5" name="Text 2"/>
          <p:cNvSpPr/>
          <p:nvPr/>
        </p:nvSpPr>
        <p:spPr>
          <a:xfrm>
            <a:off x="653415" y="6840141"/>
            <a:ext cx="2333625" cy="291703"/>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User Input</a:t>
            </a:r>
            <a:endParaRPr lang="en-US" sz="1800" dirty="0"/>
          </a:p>
        </p:txBody>
      </p:sp>
      <p:sp>
        <p:nvSpPr>
          <p:cNvPr id="6" name="Text 3"/>
          <p:cNvSpPr/>
          <p:nvPr/>
        </p:nvSpPr>
        <p:spPr>
          <a:xfrm>
            <a:off x="653415" y="7243762"/>
            <a:ext cx="6521768" cy="59721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Users can enter customer data, such as contract length, total charges, and internet service type.</a:t>
            </a:r>
            <a:endParaRPr lang="en-US" sz="1450" dirty="0"/>
          </a:p>
        </p:txBody>
      </p:sp>
      <p:pic>
        <p:nvPicPr>
          <p:cNvPr id="7" name="Image 1" descr="preencoded.png"/>
          <p:cNvPicPr>
            <a:picLocks noChangeAspect="1"/>
          </p:cNvPicPr>
          <p:nvPr/>
        </p:nvPicPr>
        <p:blipFill>
          <a:blip r:embed="rId4"/>
          <a:stretch>
            <a:fillRect/>
          </a:stretch>
        </p:blipFill>
        <p:spPr>
          <a:xfrm>
            <a:off x="7455217" y="2576036"/>
            <a:ext cx="6521768" cy="4030742"/>
          </a:xfrm>
          <a:prstGeom prst="rect">
            <a:avLst/>
          </a:prstGeom>
        </p:spPr>
      </p:pic>
      <p:sp>
        <p:nvSpPr>
          <p:cNvPr id="8" name="Text 4"/>
          <p:cNvSpPr/>
          <p:nvPr/>
        </p:nvSpPr>
        <p:spPr>
          <a:xfrm>
            <a:off x="7455217" y="6840141"/>
            <a:ext cx="2333625" cy="291703"/>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Churn Prediction</a:t>
            </a:r>
            <a:endParaRPr lang="en-US" sz="1800" dirty="0"/>
          </a:p>
        </p:txBody>
      </p:sp>
      <p:sp>
        <p:nvSpPr>
          <p:cNvPr id="9" name="Text 5"/>
          <p:cNvSpPr/>
          <p:nvPr/>
        </p:nvSpPr>
        <p:spPr>
          <a:xfrm>
            <a:off x="7455217" y="7243762"/>
            <a:ext cx="6521768" cy="59721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The model calculates and displays the predicted churn probability based on the user inputs.</a:t>
            </a:r>
            <a:endParaRPr lang="en-US" sz="1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7474" y="759262"/>
            <a:ext cx="7988379" cy="667464"/>
          </a:xfrm>
          <a:prstGeom prst="rect">
            <a:avLst/>
          </a:prstGeom>
          <a:noFill/>
          <a:ln/>
        </p:spPr>
        <p:txBody>
          <a:bodyPr wrap="none" lIns="0" tIns="0" rIns="0" bIns="0" rtlCol="0" anchor="t"/>
          <a:lstStyle/>
          <a:p>
            <a:pPr marL="0" indent="0">
              <a:lnSpc>
                <a:spcPts val="5250"/>
              </a:lnSpc>
              <a:buNone/>
            </a:pPr>
            <a:r>
              <a:rPr lang="en-US" sz="4200" dirty="0">
                <a:solidFill>
                  <a:srgbClr val="F2E782"/>
                </a:solidFill>
                <a:latin typeface="Prata" pitchFamily="34" charset="0"/>
                <a:ea typeface="Prata" pitchFamily="34" charset="-122"/>
                <a:cs typeface="Prata" pitchFamily="34" charset="-120"/>
              </a:rPr>
              <a:t>Conclusion and Key Takeaways</a:t>
            </a:r>
            <a:endParaRPr lang="en-US" sz="4200" dirty="0"/>
          </a:p>
        </p:txBody>
      </p:sp>
      <p:sp>
        <p:nvSpPr>
          <p:cNvPr id="3" name="Text 1"/>
          <p:cNvSpPr/>
          <p:nvPr/>
        </p:nvSpPr>
        <p:spPr>
          <a:xfrm>
            <a:off x="747474" y="1853803"/>
            <a:ext cx="13135451"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The project successfully developed a machine learning model capable of predicting customer churn in the telecommunications industry. The model, trained on historical customer data and optimized through hyperparameter tuning, achieved significant accuracy in predicting churn probability. This model provides a valuable tool for telecommunications companies to proactively identify and engage with at-risk customers, ultimately reducing churn and improving customer retention.</a:t>
            </a:r>
            <a:endParaRPr lang="en-US" sz="1650" dirty="0"/>
          </a:p>
        </p:txBody>
      </p:sp>
      <p:sp>
        <p:nvSpPr>
          <p:cNvPr id="4" name="Shape 2"/>
          <p:cNvSpPr/>
          <p:nvPr/>
        </p:nvSpPr>
        <p:spPr>
          <a:xfrm>
            <a:off x="747474" y="3701177"/>
            <a:ext cx="480536" cy="480536"/>
          </a:xfrm>
          <a:prstGeom prst="roundRect">
            <a:avLst>
              <a:gd name="adj" fmla="val 6667"/>
            </a:avLst>
          </a:prstGeom>
          <a:solidFill>
            <a:srgbClr val="3A3B3C"/>
          </a:solidFill>
          <a:ln/>
        </p:spPr>
      </p:sp>
      <p:sp>
        <p:nvSpPr>
          <p:cNvPr id="5" name="Text 3"/>
          <p:cNvSpPr/>
          <p:nvPr/>
        </p:nvSpPr>
        <p:spPr>
          <a:xfrm>
            <a:off x="932378" y="3781187"/>
            <a:ext cx="110609" cy="320397"/>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6" name="Text 4"/>
          <p:cNvSpPr/>
          <p:nvPr/>
        </p:nvSpPr>
        <p:spPr>
          <a:xfrm>
            <a:off x="1441490" y="3701177"/>
            <a:ext cx="2669619"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Key Findings</a:t>
            </a:r>
            <a:endParaRPr lang="en-US" sz="2100" dirty="0"/>
          </a:p>
        </p:txBody>
      </p:sp>
      <p:sp>
        <p:nvSpPr>
          <p:cNvPr id="7" name="Text 5"/>
          <p:cNvSpPr/>
          <p:nvPr/>
        </p:nvSpPr>
        <p:spPr>
          <a:xfrm>
            <a:off x="1441490" y="4162901"/>
            <a:ext cx="3542109" cy="683419"/>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The following key insights were derived from the project:</a:t>
            </a:r>
            <a:endParaRPr lang="en-US" sz="1650" dirty="0"/>
          </a:p>
        </p:txBody>
      </p:sp>
      <p:sp>
        <p:nvSpPr>
          <p:cNvPr id="8" name="Shape 6"/>
          <p:cNvSpPr/>
          <p:nvPr/>
        </p:nvSpPr>
        <p:spPr>
          <a:xfrm>
            <a:off x="5197078" y="3701177"/>
            <a:ext cx="480536" cy="480536"/>
          </a:xfrm>
          <a:prstGeom prst="roundRect">
            <a:avLst>
              <a:gd name="adj" fmla="val 6667"/>
            </a:avLst>
          </a:prstGeom>
          <a:solidFill>
            <a:srgbClr val="3A3B3C"/>
          </a:solidFill>
          <a:ln/>
        </p:spPr>
      </p:sp>
      <p:sp>
        <p:nvSpPr>
          <p:cNvPr id="9" name="Text 7"/>
          <p:cNvSpPr/>
          <p:nvPr/>
        </p:nvSpPr>
        <p:spPr>
          <a:xfrm>
            <a:off x="5339120" y="3781187"/>
            <a:ext cx="196334" cy="320397"/>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10" name="Text 8"/>
          <p:cNvSpPr/>
          <p:nvPr/>
        </p:nvSpPr>
        <p:spPr>
          <a:xfrm>
            <a:off x="5891093" y="3701177"/>
            <a:ext cx="2669619"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Contract Type</a:t>
            </a:r>
            <a:endParaRPr lang="en-US" sz="2100" dirty="0"/>
          </a:p>
        </p:txBody>
      </p:sp>
      <p:sp>
        <p:nvSpPr>
          <p:cNvPr id="11" name="Text 9"/>
          <p:cNvSpPr/>
          <p:nvPr/>
        </p:nvSpPr>
        <p:spPr>
          <a:xfrm>
            <a:off x="5891093" y="4162901"/>
            <a:ext cx="3542109"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Customers with month-to-month contracts were significantly more likely to churn than those with longer-term contracts.</a:t>
            </a:r>
            <a:endParaRPr lang="en-US" sz="1650" dirty="0"/>
          </a:p>
        </p:txBody>
      </p:sp>
      <p:sp>
        <p:nvSpPr>
          <p:cNvPr id="12" name="Shape 10"/>
          <p:cNvSpPr/>
          <p:nvPr/>
        </p:nvSpPr>
        <p:spPr>
          <a:xfrm>
            <a:off x="9646682" y="3701177"/>
            <a:ext cx="480536" cy="480536"/>
          </a:xfrm>
          <a:prstGeom prst="roundRect">
            <a:avLst>
              <a:gd name="adj" fmla="val 6667"/>
            </a:avLst>
          </a:prstGeom>
          <a:solidFill>
            <a:srgbClr val="3A3B3C"/>
          </a:solidFill>
          <a:ln/>
        </p:spPr>
      </p:sp>
      <p:sp>
        <p:nvSpPr>
          <p:cNvPr id="13" name="Text 11"/>
          <p:cNvSpPr/>
          <p:nvPr/>
        </p:nvSpPr>
        <p:spPr>
          <a:xfrm>
            <a:off x="9787652" y="3781187"/>
            <a:ext cx="198596" cy="320397"/>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4" name="Text 12"/>
          <p:cNvSpPr/>
          <p:nvPr/>
        </p:nvSpPr>
        <p:spPr>
          <a:xfrm>
            <a:off x="10340697" y="3701177"/>
            <a:ext cx="2669619"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Total Charges</a:t>
            </a:r>
            <a:endParaRPr lang="en-US" sz="2100" dirty="0"/>
          </a:p>
        </p:txBody>
      </p:sp>
      <p:sp>
        <p:nvSpPr>
          <p:cNvPr id="15" name="Text 13"/>
          <p:cNvSpPr/>
          <p:nvPr/>
        </p:nvSpPr>
        <p:spPr>
          <a:xfrm>
            <a:off x="10340697" y="4162901"/>
            <a:ext cx="3542109"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Customers with lower total charges were more likely to churn, suggesting a correlation between revenue and churn.</a:t>
            </a:r>
            <a:endParaRPr lang="en-US" sz="1650" dirty="0"/>
          </a:p>
        </p:txBody>
      </p:sp>
      <p:sp>
        <p:nvSpPr>
          <p:cNvPr id="16" name="Shape 14"/>
          <p:cNvSpPr/>
          <p:nvPr/>
        </p:nvSpPr>
        <p:spPr>
          <a:xfrm>
            <a:off x="747474" y="5983486"/>
            <a:ext cx="480536" cy="480536"/>
          </a:xfrm>
          <a:prstGeom prst="roundRect">
            <a:avLst>
              <a:gd name="adj" fmla="val 6667"/>
            </a:avLst>
          </a:prstGeom>
          <a:solidFill>
            <a:srgbClr val="3A3B3C"/>
          </a:solidFill>
          <a:ln/>
        </p:spPr>
      </p:sp>
      <p:sp>
        <p:nvSpPr>
          <p:cNvPr id="17" name="Text 15"/>
          <p:cNvSpPr/>
          <p:nvPr/>
        </p:nvSpPr>
        <p:spPr>
          <a:xfrm>
            <a:off x="894040" y="6063496"/>
            <a:ext cx="187404" cy="320397"/>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4</a:t>
            </a:r>
            <a:endParaRPr lang="en-US" sz="2500" dirty="0"/>
          </a:p>
        </p:txBody>
      </p:sp>
      <p:sp>
        <p:nvSpPr>
          <p:cNvPr id="18" name="Text 16"/>
          <p:cNvSpPr/>
          <p:nvPr/>
        </p:nvSpPr>
        <p:spPr>
          <a:xfrm>
            <a:off x="1441490" y="5983486"/>
            <a:ext cx="2669619"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Internet Service</a:t>
            </a:r>
            <a:endParaRPr lang="en-US" sz="2100" dirty="0"/>
          </a:p>
        </p:txBody>
      </p:sp>
      <p:sp>
        <p:nvSpPr>
          <p:cNvPr id="19" name="Text 17"/>
          <p:cNvSpPr/>
          <p:nvPr/>
        </p:nvSpPr>
        <p:spPr>
          <a:xfrm>
            <a:off x="1441490" y="6445210"/>
            <a:ext cx="5767030" cy="102512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Customers with fiber optic internet service were more likely to churn, potentially indicating a higher sensitivity to service quality and pricing.</a:t>
            </a:r>
            <a:endParaRPr lang="en-US" sz="1650" dirty="0"/>
          </a:p>
        </p:txBody>
      </p:sp>
      <p:sp>
        <p:nvSpPr>
          <p:cNvPr id="20" name="Shape 18"/>
          <p:cNvSpPr/>
          <p:nvPr/>
        </p:nvSpPr>
        <p:spPr>
          <a:xfrm>
            <a:off x="7421999" y="5983486"/>
            <a:ext cx="480536" cy="480536"/>
          </a:xfrm>
          <a:prstGeom prst="roundRect">
            <a:avLst>
              <a:gd name="adj" fmla="val 6667"/>
            </a:avLst>
          </a:prstGeom>
          <a:solidFill>
            <a:srgbClr val="3A3B3C"/>
          </a:solidFill>
          <a:ln/>
        </p:spPr>
      </p:sp>
      <p:sp>
        <p:nvSpPr>
          <p:cNvPr id="21" name="Text 19"/>
          <p:cNvSpPr/>
          <p:nvPr/>
        </p:nvSpPr>
        <p:spPr>
          <a:xfrm>
            <a:off x="7565112" y="6063496"/>
            <a:ext cx="194191" cy="320397"/>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5</a:t>
            </a:r>
            <a:endParaRPr lang="en-US" sz="2500" dirty="0"/>
          </a:p>
        </p:txBody>
      </p:sp>
      <p:sp>
        <p:nvSpPr>
          <p:cNvPr id="22" name="Text 20"/>
          <p:cNvSpPr/>
          <p:nvPr/>
        </p:nvSpPr>
        <p:spPr>
          <a:xfrm>
            <a:off x="8116014" y="5983486"/>
            <a:ext cx="2669619"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Model Performance</a:t>
            </a:r>
            <a:endParaRPr lang="en-US" sz="2100" dirty="0"/>
          </a:p>
        </p:txBody>
      </p:sp>
      <p:sp>
        <p:nvSpPr>
          <p:cNvPr id="23" name="Text 21"/>
          <p:cNvSpPr/>
          <p:nvPr/>
        </p:nvSpPr>
        <p:spPr>
          <a:xfrm>
            <a:off x="8116014" y="6445210"/>
            <a:ext cx="5767030" cy="683419"/>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The final model achieved an accuracy of 85% and a precision of 80% in predicting customer churn.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986623-1F0D-A12D-CA87-F09EDDBCE27C}"/>
              </a:ext>
            </a:extLst>
          </p:cNvPr>
          <p:cNvSpPr txBox="1"/>
          <p:nvPr/>
        </p:nvSpPr>
        <p:spPr>
          <a:xfrm>
            <a:off x="476250" y="316654"/>
            <a:ext cx="10744200" cy="800219"/>
          </a:xfrm>
          <a:prstGeom prst="rect">
            <a:avLst/>
          </a:prstGeom>
          <a:noFill/>
        </p:spPr>
        <p:txBody>
          <a:bodyPr wrap="square">
            <a:spAutoFit/>
          </a:bodyPr>
          <a:lstStyle/>
          <a:p>
            <a:pPr marL="0" indent="0">
              <a:lnSpc>
                <a:spcPts val="5550"/>
              </a:lnSpc>
              <a:buNone/>
            </a:pPr>
            <a:r>
              <a:rPr lang="en-US" sz="4400" dirty="0">
                <a:solidFill>
                  <a:srgbClr val="F2E782"/>
                </a:solidFill>
                <a:latin typeface="Prata" pitchFamily="34" charset="0"/>
                <a:ea typeface="Prata" pitchFamily="34" charset="-122"/>
                <a:cs typeface="Prata" pitchFamily="34" charset="-120"/>
              </a:rPr>
              <a:t>Benefit Of Churn Prediction</a:t>
            </a:r>
            <a:endParaRPr lang="en-US" sz="4400" dirty="0"/>
          </a:p>
        </p:txBody>
      </p:sp>
      <p:pic>
        <p:nvPicPr>
          <p:cNvPr id="7" name="Picture 6">
            <a:extLst>
              <a:ext uri="{FF2B5EF4-FFF2-40B4-BE49-F238E27FC236}">
                <a16:creationId xmlns:a16="http://schemas.microsoft.com/office/drawing/2014/main" id="{729B1A72-4FE1-863A-7EEE-3FE93F67A6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5750" y="1257300"/>
            <a:ext cx="3295650" cy="5233987"/>
          </a:xfrm>
          <a:prstGeom prst="rect">
            <a:avLst/>
          </a:prstGeom>
        </p:spPr>
      </p:pic>
      <p:pic>
        <p:nvPicPr>
          <p:cNvPr id="8" name="Picture 7">
            <a:extLst>
              <a:ext uri="{FF2B5EF4-FFF2-40B4-BE49-F238E27FC236}">
                <a16:creationId xmlns:a16="http://schemas.microsoft.com/office/drawing/2014/main" id="{3BE95A6D-970F-0E46-9F45-0E754DE0F8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8350" y="1257299"/>
            <a:ext cx="3295650" cy="5233987"/>
          </a:xfrm>
          <a:prstGeom prst="rect">
            <a:avLst/>
          </a:prstGeom>
        </p:spPr>
      </p:pic>
      <p:pic>
        <p:nvPicPr>
          <p:cNvPr id="9" name="Picture 8">
            <a:extLst>
              <a:ext uri="{FF2B5EF4-FFF2-40B4-BE49-F238E27FC236}">
                <a16:creationId xmlns:a16="http://schemas.microsoft.com/office/drawing/2014/main" id="{C4B98B49-9E20-63CC-828D-3FE85375691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820400" y="1257298"/>
            <a:ext cx="3295650" cy="5233987"/>
          </a:xfrm>
          <a:prstGeom prst="rect">
            <a:avLst/>
          </a:prstGeom>
        </p:spPr>
      </p:pic>
      <p:sp>
        <p:nvSpPr>
          <p:cNvPr id="13" name="TextBox 12">
            <a:extLst>
              <a:ext uri="{FF2B5EF4-FFF2-40B4-BE49-F238E27FC236}">
                <a16:creationId xmlns:a16="http://schemas.microsoft.com/office/drawing/2014/main" id="{A83CACAE-004D-CE41-3E39-06C21BB8D07E}"/>
              </a:ext>
            </a:extLst>
          </p:cNvPr>
          <p:cNvSpPr txBox="1"/>
          <p:nvPr/>
        </p:nvSpPr>
        <p:spPr>
          <a:xfrm>
            <a:off x="-209546" y="6560611"/>
            <a:ext cx="4857750" cy="1077218"/>
          </a:xfrm>
          <a:prstGeom prst="rect">
            <a:avLst/>
          </a:prstGeom>
          <a:noFill/>
        </p:spPr>
        <p:txBody>
          <a:bodyPr wrap="square">
            <a:spAutoFit/>
          </a:bodyPr>
          <a:lstStyle/>
          <a:p>
            <a:pPr algn="ctr"/>
            <a:r>
              <a:rPr lang="en-US" sz="3200" b="1" i="0" dirty="0">
                <a:solidFill>
                  <a:srgbClr val="C8BF6F"/>
                </a:solidFill>
                <a:effectLst/>
                <a:latin typeface="__Inter_d65c78"/>
              </a:rPr>
              <a:t>Enhanced Customer Retention</a:t>
            </a:r>
          </a:p>
        </p:txBody>
      </p:sp>
      <p:sp>
        <p:nvSpPr>
          <p:cNvPr id="15" name="TextBox 14">
            <a:extLst>
              <a:ext uri="{FF2B5EF4-FFF2-40B4-BE49-F238E27FC236}">
                <a16:creationId xmlns:a16="http://schemas.microsoft.com/office/drawing/2014/main" id="{A53CEF21-573C-F1B0-401B-8F432DCE4D65}"/>
              </a:ext>
            </a:extLst>
          </p:cNvPr>
          <p:cNvSpPr txBox="1"/>
          <p:nvPr/>
        </p:nvSpPr>
        <p:spPr>
          <a:xfrm>
            <a:off x="4838700" y="6560611"/>
            <a:ext cx="5314950" cy="1077218"/>
          </a:xfrm>
          <a:prstGeom prst="rect">
            <a:avLst/>
          </a:prstGeom>
          <a:noFill/>
        </p:spPr>
        <p:txBody>
          <a:bodyPr wrap="square">
            <a:spAutoFit/>
          </a:bodyPr>
          <a:lstStyle/>
          <a:p>
            <a:pPr algn="ctr"/>
            <a:r>
              <a:rPr lang="en-US" sz="3200" b="1" i="0" dirty="0">
                <a:solidFill>
                  <a:srgbClr val="C8BF6F"/>
                </a:solidFill>
                <a:effectLst/>
                <a:latin typeface="__Inter_d65c78"/>
              </a:rPr>
              <a:t>Improved Revenue </a:t>
            </a:r>
          </a:p>
          <a:p>
            <a:pPr algn="ctr"/>
            <a:r>
              <a:rPr lang="en-US" sz="3200" b="1" i="0" dirty="0">
                <a:solidFill>
                  <a:srgbClr val="C8BF6F"/>
                </a:solidFill>
                <a:effectLst/>
                <a:latin typeface="__Inter_d65c78"/>
              </a:rPr>
              <a:t>Stability</a:t>
            </a:r>
          </a:p>
        </p:txBody>
      </p:sp>
      <p:sp>
        <p:nvSpPr>
          <p:cNvPr id="16" name="TextBox 15">
            <a:extLst>
              <a:ext uri="{FF2B5EF4-FFF2-40B4-BE49-F238E27FC236}">
                <a16:creationId xmlns:a16="http://schemas.microsoft.com/office/drawing/2014/main" id="{923D6C00-C990-5361-A69D-2AFC452E0A2F}"/>
              </a:ext>
            </a:extLst>
          </p:cNvPr>
          <p:cNvSpPr txBox="1"/>
          <p:nvPr/>
        </p:nvSpPr>
        <p:spPr>
          <a:xfrm>
            <a:off x="9982198" y="6560611"/>
            <a:ext cx="4819650" cy="1077218"/>
          </a:xfrm>
          <a:prstGeom prst="rect">
            <a:avLst/>
          </a:prstGeom>
          <a:noFill/>
        </p:spPr>
        <p:txBody>
          <a:bodyPr wrap="square">
            <a:spAutoFit/>
          </a:bodyPr>
          <a:lstStyle/>
          <a:p>
            <a:pPr algn="ctr"/>
            <a:r>
              <a:rPr lang="en-US" sz="3200" b="1" i="0" dirty="0">
                <a:solidFill>
                  <a:srgbClr val="C8BF6F"/>
                </a:solidFill>
                <a:effectLst/>
                <a:latin typeface="__Inter_d65c78"/>
              </a:rPr>
              <a:t>Valuable Insights into Customer Behavior</a:t>
            </a:r>
          </a:p>
        </p:txBody>
      </p:sp>
    </p:spTree>
    <p:extLst>
      <p:ext uri="{BB962C8B-B14F-4D97-AF65-F5344CB8AC3E}">
        <p14:creationId xmlns:p14="http://schemas.microsoft.com/office/powerpoint/2010/main" val="2486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3517" y="403503"/>
            <a:ext cx="3668435" cy="458510"/>
          </a:xfrm>
          <a:prstGeom prst="rect">
            <a:avLst/>
          </a:prstGeom>
          <a:noFill/>
          <a:ln/>
        </p:spPr>
        <p:txBody>
          <a:bodyPr wrap="none" lIns="0" tIns="0" rIns="0" bIns="0" rtlCol="0" anchor="t"/>
          <a:lstStyle/>
          <a:p>
            <a:pPr marL="0" indent="0">
              <a:lnSpc>
                <a:spcPts val="3600"/>
              </a:lnSpc>
              <a:buNone/>
            </a:pPr>
            <a:r>
              <a:rPr lang="en-US" sz="2850" dirty="0">
                <a:solidFill>
                  <a:srgbClr val="F2E782"/>
                </a:solidFill>
                <a:latin typeface="Prata" pitchFamily="34" charset="0"/>
                <a:ea typeface="Prata" pitchFamily="34" charset="-122"/>
                <a:cs typeface="Prata" pitchFamily="34" charset="-120"/>
              </a:rPr>
              <a:t>Model Development</a:t>
            </a:r>
            <a:endParaRPr lang="en-US" sz="2850" dirty="0"/>
          </a:p>
        </p:txBody>
      </p:sp>
      <p:sp>
        <p:nvSpPr>
          <p:cNvPr id="3" name="Text 1"/>
          <p:cNvSpPr/>
          <p:nvPr/>
        </p:nvSpPr>
        <p:spPr>
          <a:xfrm>
            <a:off x="513517" y="1155382"/>
            <a:ext cx="13603367" cy="704017"/>
          </a:xfrm>
          <a:prstGeom prst="rect">
            <a:avLst/>
          </a:prstGeom>
          <a:noFill/>
          <a:ln/>
        </p:spPr>
        <p:txBody>
          <a:bodyPr wrap="square" lIns="0" tIns="0" rIns="0" bIns="0" rtlCol="0" anchor="t"/>
          <a:lstStyle/>
          <a:p>
            <a:pPr marL="0" indent="0">
              <a:lnSpc>
                <a:spcPts val="1800"/>
              </a:lnSpc>
              <a:buNone/>
            </a:pPr>
            <a:r>
              <a:rPr lang="en-US" sz="1150" dirty="0">
                <a:solidFill>
                  <a:srgbClr val="CFCBBF"/>
                </a:solidFill>
                <a:latin typeface="Raleway" pitchFamily="34" charset="0"/>
                <a:ea typeface="Raleway" pitchFamily="34" charset="-122"/>
                <a:cs typeface="Raleway" pitchFamily="34" charset="-120"/>
              </a:rPr>
              <a:t>A supervised learning model was developed to predict telecom churn. This model was trained on a dataset containing historical customer data, including demographics like gender, if they are a senior citizen, if they have a partner, service usage, billing information, and churn status. The model learned the relationships between these features and churn, allowing it to predict the probability of churn for new customers or existing customers based on their current data.</a:t>
            </a:r>
            <a:endParaRPr lang="en-US" sz="1150" dirty="0"/>
          </a:p>
        </p:txBody>
      </p:sp>
      <p:sp>
        <p:nvSpPr>
          <p:cNvPr id="4" name="Shape 2"/>
          <p:cNvSpPr/>
          <p:nvPr/>
        </p:nvSpPr>
        <p:spPr>
          <a:xfrm>
            <a:off x="725924" y="2024420"/>
            <a:ext cx="15240" cy="5805488"/>
          </a:xfrm>
          <a:prstGeom prst="roundRect">
            <a:avLst>
              <a:gd name="adj" fmla="val 144429"/>
            </a:avLst>
          </a:prstGeom>
          <a:solidFill>
            <a:srgbClr val="535455"/>
          </a:solidFill>
          <a:ln/>
        </p:spPr>
      </p:sp>
      <p:sp>
        <p:nvSpPr>
          <p:cNvPr id="5" name="Shape 3"/>
          <p:cNvSpPr/>
          <p:nvPr/>
        </p:nvSpPr>
        <p:spPr>
          <a:xfrm>
            <a:off x="883384" y="2346841"/>
            <a:ext cx="513517" cy="15240"/>
          </a:xfrm>
          <a:prstGeom prst="roundRect">
            <a:avLst>
              <a:gd name="adj" fmla="val 144429"/>
            </a:avLst>
          </a:prstGeom>
          <a:solidFill>
            <a:srgbClr val="535455"/>
          </a:solidFill>
          <a:ln/>
        </p:spPr>
      </p:sp>
      <p:sp>
        <p:nvSpPr>
          <p:cNvPr id="6" name="Shape 4"/>
          <p:cNvSpPr/>
          <p:nvPr/>
        </p:nvSpPr>
        <p:spPr>
          <a:xfrm>
            <a:off x="568464" y="2189440"/>
            <a:ext cx="330160" cy="330160"/>
          </a:xfrm>
          <a:prstGeom prst="roundRect">
            <a:avLst>
              <a:gd name="adj" fmla="val 6667"/>
            </a:avLst>
          </a:prstGeom>
          <a:solidFill>
            <a:srgbClr val="3A3B3C"/>
          </a:solidFill>
          <a:ln/>
        </p:spPr>
      </p:sp>
      <p:sp>
        <p:nvSpPr>
          <p:cNvPr id="7" name="Text 5"/>
          <p:cNvSpPr/>
          <p:nvPr/>
        </p:nvSpPr>
        <p:spPr>
          <a:xfrm>
            <a:off x="695504" y="2244447"/>
            <a:ext cx="75962"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1</a:t>
            </a:r>
            <a:endParaRPr lang="en-US" sz="1700" dirty="0"/>
          </a:p>
        </p:txBody>
      </p:sp>
      <p:sp>
        <p:nvSpPr>
          <p:cNvPr id="8" name="Text 6"/>
          <p:cNvSpPr/>
          <p:nvPr/>
        </p:nvSpPr>
        <p:spPr>
          <a:xfrm>
            <a:off x="1540550" y="2171105"/>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Data Collection</a:t>
            </a:r>
            <a:endParaRPr lang="en-US" sz="1400" dirty="0"/>
          </a:p>
        </p:txBody>
      </p:sp>
      <p:sp>
        <p:nvSpPr>
          <p:cNvPr id="9" name="Text 7"/>
          <p:cNvSpPr/>
          <p:nvPr/>
        </p:nvSpPr>
        <p:spPr>
          <a:xfrm>
            <a:off x="1540550" y="2488406"/>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Gathering customer data of the telecommunications company from </a:t>
            </a:r>
            <a:r>
              <a:rPr lang="en-US" sz="1150" dirty="0" err="1">
                <a:solidFill>
                  <a:srgbClr val="CFCBBF"/>
                </a:solidFill>
                <a:latin typeface="Raleway" pitchFamily="34" charset="0"/>
                <a:ea typeface="Raleway" pitchFamily="34" charset="-122"/>
                <a:cs typeface="Raleway" pitchFamily="34" charset="-120"/>
              </a:rPr>
              <a:t>kaggle</a:t>
            </a:r>
            <a:r>
              <a:rPr lang="en-US" sz="1150" dirty="0">
                <a:solidFill>
                  <a:srgbClr val="CFCBBF"/>
                </a:solidFill>
                <a:latin typeface="Raleway" pitchFamily="34" charset="0"/>
                <a:ea typeface="Raleway" pitchFamily="34" charset="-122"/>
                <a:cs typeface="Raleway" pitchFamily="34" charset="-120"/>
              </a:rPr>
              <a:t>, encompassing customer information, service usage records, and churn status.</a:t>
            </a:r>
            <a:endParaRPr lang="en-US" sz="1150" dirty="0"/>
          </a:p>
        </p:txBody>
      </p:sp>
      <p:sp>
        <p:nvSpPr>
          <p:cNvPr id="10" name="Shape 8"/>
          <p:cNvSpPr/>
          <p:nvPr/>
        </p:nvSpPr>
        <p:spPr>
          <a:xfrm>
            <a:off x="883384" y="3338870"/>
            <a:ext cx="513517" cy="15240"/>
          </a:xfrm>
          <a:prstGeom prst="roundRect">
            <a:avLst>
              <a:gd name="adj" fmla="val 144429"/>
            </a:avLst>
          </a:prstGeom>
          <a:solidFill>
            <a:srgbClr val="535455"/>
          </a:solidFill>
          <a:ln/>
        </p:spPr>
      </p:sp>
      <p:sp>
        <p:nvSpPr>
          <p:cNvPr id="11" name="Shape 9"/>
          <p:cNvSpPr/>
          <p:nvPr/>
        </p:nvSpPr>
        <p:spPr>
          <a:xfrm>
            <a:off x="568464" y="3181469"/>
            <a:ext cx="330160" cy="330160"/>
          </a:xfrm>
          <a:prstGeom prst="roundRect">
            <a:avLst>
              <a:gd name="adj" fmla="val 6667"/>
            </a:avLst>
          </a:prstGeom>
          <a:solidFill>
            <a:srgbClr val="3A3B3C"/>
          </a:solidFill>
          <a:ln/>
        </p:spPr>
      </p:sp>
      <p:sp>
        <p:nvSpPr>
          <p:cNvPr id="12" name="Text 10"/>
          <p:cNvSpPr/>
          <p:nvPr/>
        </p:nvSpPr>
        <p:spPr>
          <a:xfrm>
            <a:off x="666095" y="3236476"/>
            <a:ext cx="134898"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2</a:t>
            </a:r>
            <a:endParaRPr lang="en-US" sz="1700" dirty="0"/>
          </a:p>
        </p:txBody>
      </p:sp>
      <p:sp>
        <p:nvSpPr>
          <p:cNvPr id="13" name="Text 11"/>
          <p:cNvSpPr/>
          <p:nvPr/>
        </p:nvSpPr>
        <p:spPr>
          <a:xfrm>
            <a:off x="1540550" y="3163133"/>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Data Preprocessing</a:t>
            </a:r>
            <a:endParaRPr lang="en-US" sz="1400" dirty="0"/>
          </a:p>
        </p:txBody>
      </p:sp>
      <p:sp>
        <p:nvSpPr>
          <p:cNvPr id="14" name="Text 12"/>
          <p:cNvSpPr/>
          <p:nvPr/>
        </p:nvSpPr>
        <p:spPr>
          <a:xfrm>
            <a:off x="1540550" y="3480435"/>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Cleaning and preparing the dataset by transforming features for optimal model performance.</a:t>
            </a:r>
            <a:endParaRPr lang="en-US" sz="1150" dirty="0"/>
          </a:p>
        </p:txBody>
      </p:sp>
      <p:sp>
        <p:nvSpPr>
          <p:cNvPr id="15" name="Shape 13"/>
          <p:cNvSpPr/>
          <p:nvPr/>
        </p:nvSpPr>
        <p:spPr>
          <a:xfrm>
            <a:off x="883384" y="4330898"/>
            <a:ext cx="513517" cy="15240"/>
          </a:xfrm>
          <a:prstGeom prst="roundRect">
            <a:avLst>
              <a:gd name="adj" fmla="val 144429"/>
            </a:avLst>
          </a:prstGeom>
          <a:solidFill>
            <a:srgbClr val="535455"/>
          </a:solidFill>
          <a:ln/>
        </p:spPr>
      </p:sp>
      <p:sp>
        <p:nvSpPr>
          <p:cNvPr id="16" name="Shape 14"/>
          <p:cNvSpPr/>
          <p:nvPr/>
        </p:nvSpPr>
        <p:spPr>
          <a:xfrm>
            <a:off x="568464" y="4173498"/>
            <a:ext cx="330160" cy="330160"/>
          </a:xfrm>
          <a:prstGeom prst="roundRect">
            <a:avLst>
              <a:gd name="adj" fmla="val 6667"/>
            </a:avLst>
          </a:prstGeom>
          <a:solidFill>
            <a:srgbClr val="3A3B3C"/>
          </a:solidFill>
          <a:ln/>
        </p:spPr>
      </p:sp>
      <p:sp>
        <p:nvSpPr>
          <p:cNvPr id="17" name="Text 15"/>
          <p:cNvSpPr/>
          <p:nvPr/>
        </p:nvSpPr>
        <p:spPr>
          <a:xfrm>
            <a:off x="665262" y="4228505"/>
            <a:ext cx="136446"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3</a:t>
            </a:r>
            <a:endParaRPr lang="en-US" sz="1700" dirty="0"/>
          </a:p>
        </p:txBody>
      </p:sp>
      <p:sp>
        <p:nvSpPr>
          <p:cNvPr id="18" name="Text 16"/>
          <p:cNvSpPr/>
          <p:nvPr/>
        </p:nvSpPr>
        <p:spPr>
          <a:xfrm>
            <a:off x="1540550" y="4155162"/>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Feature Engineering</a:t>
            </a:r>
            <a:endParaRPr lang="en-US" sz="1400" dirty="0"/>
          </a:p>
        </p:txBody>
      </p:sp>
      <p:sp>
        <p:nvSpPr>
          <p:cNvPr id="19" name="Text 17"/>
          <p:cNvSpPr/>
          <p:nvPr/>
        </p:nvSpPr>
        <p:spPr>
          <a:xfrm>
            <a:off x="1540550" y="4472464"/>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Creating new features from existing data to improve model accuracy, such as combining related variables or creating interaction terms.</a:t>
            </a:r>
            <a:endParaRPr lang="en-US" sz="1150" dirty="0"/>
          </a:p>
        </p:txBody>
      </p:sp>
      <p:sp>
        <p:nvSpPr>
          <p:cNvPr id="20" name="Shape 18"/>
          <p:cNvSpPr/>
          <p:nvPr/>
        </p:nvSpPr>
        <p:spPr>
          <a:xfrm>
            <a:off x="883384" y="5322927"/>
            <a:ext cx="513517" cy="15240"/>
          </a:xfrm>
          <a:prstGeom prst="roundRect">
            <a:avLst>
              <a:gd name="adj" fmla="val 144429"/>
            </a:avLst>
          </a:prstGeom>
          <a:solidFill>
            <a:srgbClr val="535455"/>
          </a:solidFill>
          <a:ln/>
        </p:spPr>
      </p:sp>
      <p:sp>
        <p:nvSpPr>
          <p:cNvPr id="21" name="Shape 19"/>
          <p:cNvSpPr/>
          <p:nvPr/>
        </p:nvSpPr>
        <p:spPr>
          <a:xfrm>
            <a:off x="568464" y="5165527"/>
            <a:ext cx="330160" cy="330160"/>
          </a:xfrm>
          <a:prstGeom prst="roundRect">
            <a:avLst>
              <a:gd name="adj" fmla="val 6667"/>
            </a:avLst>
          </a:prstGeom>
          <a:solidFill>
            <a:srgbClr val="3A3B3C"/>
          </a:solidFill>
          <a:ln/>
        </p:spPr>
      </p:sp>
      <p:sp>
        <p:nvSpPr>
          <p:cNvPr id="22" name="Text 20"/>
          <p:cNvSpPr/>
          <p:nvPr/>
        </p:nvSpPr>
        <p:spPr>
          <a:xfrm>
            <a:off x="669072" y="5220533"/>
            <a:ext cx="128826"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4</a:t>
            </a:r>
            <a:endParaRPr lang="en-US" sz="1700" dirty="0"/>
          </a:p>
        </p:txBody>
      </p:sp>
      <p:sp>
        <p:nvSpPr>
          <p:cNvPr id="23" name="Text 21"/>
          <p:cNvSpPr/>
          <p:nvPr/>
        </p:nvSpPr>
        <p:spPr>
          <a:xfrm>
            <a:off x="1540550" y="5147191"/>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Model Selection</a:t>
            </a:r>
            <a:endParaRPr lang="en-US" sz="1400" dirty="0"/>
          </a:p>
        </p:txBody>
      </p:sp>
      <p:sp>
        <p:nvSpPr>
          <p:cNvPr id="24" name="Text 22"/>
          <p:cNvSpPr/>
          <p:nvPr/>
        </p:nvSpPr>
        <p:spPr>
          <a:xfrm>
            <a:off x="1540550" y="5464493"/>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Choosing an appropriate machine learning algorithm, considering factors such as the nature of the data, the desired accuracy level, and computational constraints.</a:t>
            </a:r>
            <a:endParaRPr lang="en-US" sz="1150" dirty="0"/>
          </a:p>
        </p:txBody>
      </p:sp>
      <p:sp>
        <p:nvSpPr>
          <p:cNvPr id="25" name="Shape 23"/>
          <p:cNvSpPr/>
          <p:nvPr/>
        </p:nvSpPr>
        <p:spPr>
          <a:xfrm>
            <a:off x="883384" y="6314956"/>
            <a:ext cx="513517" cy="15240"/>
          </a:xfrm>
          <a:prstGeom prst="roundRect">
            <a:avLst>
              <a:gd name="adj" fmla="val 144429"/>
            </a:avLst>
          </a:prstGeom>
          <a:solidFill>
            <a:srgbClr val="535455"/>
          </a:solidFill>
          <a:ln/>
        </p:spPr>
      </p:sp>
      <p:sp>
        <p:nvSpPr>
          <p:cNvPr id="26" name="Shape 24"/>
          <p:cNvSpPr/>
          <p:nvPr/>
        </p:nvSpPr>
        <p:spPr>
          <a:xfrm>
            <a:off x="568464" y="6157555"/>
            <a:ext cx="330160" cy="330160"/>
          </a:xfrm>
          <a:prstGeom prst="roundRect">
            <a:avLst>
              <a:gd name="adj" fmla="val 6667"/>
            </a:avLst>
          </a:prstGeom>
          <a:solidFill>
            <a:srgbClr val="3A3B3C"/>
          </a:solidFill>
          <a:ln/>
        </p:spPr>
      </p:sp>
      <p:sp>
        <p:nvSpPr>
          <p:cNvPr id="27" name="Text 25"/>
          <p:cNvSpPr/>
          <p:nvPr/>
        </p:nvSpPr>
        <p:spPr>
          <a:xfrm>
            <a:off x="666810" y="6212562"/>
            <a:ext cx="133350"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5</a:t>
            </a:r>
            <a:endParaRPr lang="en-US" sz="1700" dirty="0"/>
          </a:p>
        </p:txBody>
      </p:sp>
      <p:sp>
        <p:nvSpPr>
          <p:cNvPr id="28" name="Text 26"/>
          <p:cNvSpPr/>
          <p:nvPr/>
        </p:nvSpPr>
        <p:spPr>
          <a:xfrm>
            <a:off x="1540550" y="6139220"/>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Model Training</a:t>
            </a:r>
            <a:endParaRPr lang="en-US" sz="1400" dirty="0"/>
          </a:p>
        </p:txBody>
      </p:sp>
      <p:sp>
        <p:nvSpPr>
          <p:cNvPr id="29" name="Text 27"/>
          <p:cNvSpPr/>
          <p:nvPr/>
        </p:nvSpPr>
        <p:spPr>
          <a:xfrm>
            <a:off x="1540550" y="6456521"/>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Training the selected algorithm(logistic regression) on the prepared dataset, allowing the model to learn the relationships between features and churn.</a:t>
            </a:r>
            <a:endParaRPr lang="en-US" sz="1150" dirty="0"/>
          </a:p>
        </p:txBody>
      </p:sp>
      <p:sp>
        <p:nvSpPr>
          <p:cNvPr id="30" name="Shape 28"/>
          <p:cNvSpPr/>
          <p:nvPr/>
        </p:nvSpPr>
        <p:spPr>
          <a:xfrm>
            <a:off x="883384" y="7306985"/>
            <a:ext cx="513517" cy="15240"/>
          </a:xfrm>
          <a:prstGeom prst="roundRect">
            <a:avLst>
              <a:gd name="adj" fmla="val 144429"/>
            </a:avLst>
          </a:prstGeom>
          <a:solidFill>
            <a:srgbClr val="535455"/>
          </a:solidFill>
          <a:ln/>
        </p:spPr>
      </p:sp>
      <p:sp>
        <p:nvSpPr>
          <p:cNvPr id="31" name="Shape 29"/>
          <p:cNvSpPr/>
          <p:nvPr/>
        </p:nvSpPr>
        <p:spPr>
          <a:xfrm>
            <a:off x="568464" y="7149584"/>
            <a:ext cx="330160" cy="330160"/>
          </a:xfrm>
          <a:prstGeom prst="roundRect">
            <a:avLst>
              <a:gd name="adj" fmla="val 6667"/>
            </a:avLst>
          </a:prstGeom>
          <a:solidFill>
            <a:srgbClr val="3A3B3C"/>
          </a:solidFill>
          <a:ln/>
        </p:spPr>
      </p:sp>
      <p:sp>
        <p:nvSpPr>
          <p:cNvPr id="32" name="Text 30"/>
          <p:cNvSpPr/>
          <p:nvPr/>
        </p:nvSpPr>
        <p:spPr>
          <a:xfrm>
            <a:off x="662047" y="7204591"/>
            <a:ext cx="142875" cy="220147"/>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6</a:t>
            </a:r>
            <a:endParaRPr lang="en-US" sz="1700" dirty="0"/>
          </a:p>
        </p:txBody>
      </p:sp>
      <p:sp>
        <p:nvSpPr>
          <p:cNvPr id="33" name="Text 31"/>
          <p:cNvSpPr/>
          <p:nvPr/>
        </p:nvSpPr>
        <p:spPr>
          <a:xfrm>
            <a:off x="1540550" y="7131248"/>
            <a:ext cx="1834158" cy="229314"/>
          </a:xfrm>
          <a:prstGeom prst="rect">
            <a:avLst/>
          </a:prstGeom>
          <a:noFill/>
          <a:ln/>
        </p:spPr>
        <p:txBody>
          <a:bodyPr wrap="none" lIns="0" tIns="0" rIns="0" bIns="0" rtlCol="0" anchor="t"/>
          <a:lstStyle/>
          <a:p>
            <a:pPr marL="0" indent="0" algn="l">
              <a:lnSpc>
                <a:spcPts val="1800"/>
              </a:lnSpc>
              <a:buNone/>
            </a:pPr>
            <a:r>
              <a:rPr lang="en-US" sz="1400" dirty="0">
                <a:solidFill>
                  <a:srgbClr val="CFCBBF"/>
                </a:solidFill>
                <a:latin typeface="Prata" pitchFamily="34" charset="0"/>
                <a:ea typeface="Prata" pitchFamily="34" charset="-122"/>
                <a:cs typeface="Prata" pitchFamily="34" charset="-120"/>
              </a:rPr>
              <a:t>Model Evaluation</a:t>
            </a:r>
            <a:endParaRPr lang="en-US" sz="1400" dirty="0"/>
          </a:p>
        </p:txBody>
      </p:sp>
      <p:sp>
        <p:nvSpPr>
          <p:cNvPr id="34" name="Text 32"/>
          <p:cNvSpPr/>
          <p:nvPr/>
        </p:nvSpPr>
        <p:spPr>
          <a:xfrm>
            <a:off x="1540550" y="7448550"/>
            <a:ext cx="12576334" cy="234672"/>
          </a:xfrm>
          <a:prstGeom prst="rect">
            <a:avLst/>
          </a:prstGeom>
          <a:noFill/>
          <a:ln/>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Assessing the model's performance using various metrics, including accuracy, precision and confusion matrix.</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603938-294A-384A-8D40-48A33EDE4628}"/>
              </a:ext>
            </a:extLst>
          </p:cNvPr>
          <p:cNvSpPr txBox="1"/>
          <p:nvPr/>
        </p:nvSpPr>
        <p:spPr>
          <a:xfrm>
            <a:off x="1390650" y="914400"/>
            <a:ext cx="4210050" cy="707886"/>
          </a:xfrm>
          <a:prstGeom prst="rect">
            <a:avLst/>
          </a:prstGeom>
          <a:noFill/>
        </p:spPr>
        <p:txBody>
          <a:bodyPr wrap="square">
            <a:spAutoFit/>
          </a:bodyPr>
          <a:lstStyle/>
          <a:p>
            <a:r>
              <a:rPr lang="en-US" sz="4000" b="1" dirty="0">
                <a:solidFill>
                  <a:srgbClr val="C8BF6F"/>
                </a:solidFill>
                <a:latin typeface="Lora" pitchFamily="2" charset="0"/>
              </a:rPr>
              <a:t>Data Sources</a:t>
            </a:r>
          </a:p>
        </p:txBody>
      </p:sp>
      <p:pic>
        <p:nvPicPr>
          <p:cNvPr id="6" name="Picture 5">
            <a:extLst>
              <a:ext uri="{FF2B5EF4-FFF2-40B4-BE49-F238E27FC236}">
                <a16:creationId xmlns:a16="http://schemas.microsoft.com/office/drawing/2014/main" id="{BF6E7B91-5E4A-6932-3B80-01D8E9CB4C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24675" y="2076449"/>
            <a:ext cx="7705725" cy="4403271"/>
          </a:xfrm>
          <a:prstGeom prst="rect">
            <a:avLst/>
          </a:prstGeom>
        </p:spPr>
      </p:pic>
      <p:sp>
        <p:nvSpPr>
          <p:cNvPr id="9" name="TextBox 8">
            <a:extLst>
              <a:ext uri="{FF2B5EF4-FFF2-40B4-BE49-F238E27FC236}">
                <a16:creationId xmlns:a16="http://schemas.microsoft.com/office/drawing/2014/main" id="{A9BDE253-5BFB-2321-E8A3-24CECB5090B6}"/>
              </a:ext>
            </a:extLst>
          </p:cNvPr>
          <p:cNvSpPr txBox="1"/>
          <p:nvPr/>
        </p:nvSpPr>
        <p:spPr>
          <a:xfrm>
            <a:off x="257175" y="2868384"/>
            <a:ext cx="6477000" cy="1961947"/>
          </a:xfrm>
          <a:prstGeom prst="rect">
            <a:avLst/>
          </a:prstGeom>
          <a:noFill/>
        </p:spPr>
        <p:txBody>
          <a:bodyPr wrap="square">
            <a:spAutoFit/>
          </a:bodyPr>
          <a:lstStyle/>
          <a:p>
            <a:pPr algn="ctr">
              <a:lnSpc>
                <a:spcPct val="150000"/>
              </a:lnSpc>
            </a:pPr>
            <a:r>
              <a:rPr lang="en-US" sz="2800" dirty="0">
                <a:solidFill>
                  <a:srgbClr val="C8BF6F"/>
                </a:solidFill>
                <a:latin typeface="Lora" pitchFamily="2" charset="0"/>
              </a:rPr>
              <a:t>Customer information data of a telecommunication company collected from </a:t>
            </a:r>
            <a:r>
              <a:rPr lang="en-US" sz="2800" dirty="0" err="1">
                <a:solidFill>
                  <a:srgbClr val="C8BF6F"/>
                </a:solidFill>
                <a:latin typeface="Lora" pitchFamily="2" charset="0"/>
              </a:rPr>
              <a:t>kaggle</a:t>
            </a:r>
            <a:r>
              <a:rPr lang="en-US" sz="2800" b="1" dirty="0">
                <a:solidFill>
                  <a:srgbClr val="C8BF6F"/>
                </a:solidFill>
                <a:latin typeface="Lora" pitchFamily="2" charset="0"/>
              </a:rPr>
              <a:t>.</a:t>
            </a:r>
          </a:p>
        </p:txBody>
      </p:sp>
    </p:spTree>
    <p:extLst>
      <p:ext uri="{BB962C8B-B14F-4D97-AF65-F5344CB8AC3E}">
        <p14:creationId xmlns:p14="http://schemas.microsoft.com/office/powerpoint/2010/main" val="299188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Customer ID:</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Unique identifier for each customer.</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Essential for tracking individual customer data and interactions. It allows for personalized marketing and customer service efforts</a:t>
            </a:r>
            <a:r>
              <a:rPr lang="en-US" sz="2000" dirty="0">
                <a:latin typeface="Lora" pitchFamily="2" charset="0"/>
              </a:rPr>
              <a:t>.</a:t>
            </a: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Gender:</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the gender of each customer (Female or Male).</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Understanding gender distribution can help tailor marketing strategies and customer engagement efforts to better meet the preferences of different demographic groups.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Senior Citizen:</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is a senior citizen (1) or not (0).</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Senior citizens may have different service needs and preferences. Identifying this group can help in creating targeted offers or support services</a:t>
            </a:r>
            <a:r>
              <a:rPr lang="en-US" sz="2000" b="1" dirty="0">
                <a:solidFill>
                  <a:srgbClr val="C8BF6F"/>
                </a:solidFill>
                <a:latin typeface="Lora" pitchFamily="2" charset="0"/>
              </a:rPr>
              <a:t>.</a:t>
            </a:r>
          </a:p>
        </p:txBody>
      </p:sp>
    </p:spTree>
    <p:extLst>
      <p:ext uri="{BB962C8B-B14F-4D97-AF65-F5344CB8AC3E}">
        <p14:creationId xmlns:p14="http://schemas.microsoft.com/office/powerpoint/2010/main" val="45255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Partner:</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a partner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Customers with partners may have different purchasing behaviors and preferences. This information can be used to develop family-oriented plans or promotions</a:t>
            </a:r>
            <a:r>
              <a:rPr lang="en-US" sz="2000" b="1" dirty="0">
                <a:solidFill>
                  <a:srgbClr val="C8BF6F"/>
                </a:solidFill>
                <a:latin typeface="Lora" pitchFamily="2" charset="0"/>
              </a:rPr>
              <a:t>.</a:t>
            </a:r>
            <a:endParaRPr lang="en-US" sz="2000" dirty="0">
              <a:latin typeface="Lora" pitchFamily="2" charset="0"/>
            </a:endParaRP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Dependents: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dependents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Similar to the partner feature, understanding if customers have dependents can inform marketing strategies and service offerings that cater to families.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Tenure:</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Number of months the customer has been with the company.</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Longer tenure often correlates with customer loyalty. Analyzing tenure can help identify at-risk customers and develop retention strategies.</a:t>
            </a:r>
          </a:p>
        </p:txBody>
      </p:sp>
    </p:spTree>
    <p:extLst>
      <p:ext uri="{BB962C8B-B14F-4D97-AF65-F5344CB8AC3E}">
        <p14:creationId xmlns:p14="http://schemas.microsoft.com/office/powerpoint/2010/main" val="316578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2351093"/>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Phone Service:</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a phone service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This feature can impact customer satisfaction and retention. Understanding phone service usage can inform bundled service offerings.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a:t>
            </a:r>
            <a:endParaRPr lang="en-US" sz="2000" dirty="0">
              <a:latin typeface="Lora" pitchFamily="2" charset="0"/>
            </a:endParaRP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Multiple Lines:</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multiple phone lines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Customers with multiple lines may have different needs and preferences, which can inform targeted marketing and service packages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Internet Service:</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Type of internet service (DSL, Fiber optic, No internet service).</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Different internet services may have varying levels of customer satisfaction and churn rates. This information can guide service improvements and marketing strategies.</a:t>
            </a:r>
          </a:p>
        </p:txBody>
      </p:sp>
    </p:spTree>
    <p:extLst>
      <p:ext uri="{BB962C8B-B14F-4D97-AF65-F5344CB8AC3E}">
        <p14:creationId xmlns:p14="http://schemas.microsoft.com/office/powerpoint/2010/main" val="386945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AD26A-A6C8-FD39-608E-3A25AB71988A}"/>
              </a:ext>
            </a:extLst>
          </p:cNvPr>
          <p:cNvSpPr txBox="1"/>
          <p:nvPr/>
        </p:nvSpPr>
        <p:spPr>
          <a:xfrm>
            <a:off x="647700" y="914400"/>
            <a:ext cx="7315200" cy="707886"/>
          </a:xfrm>
          <a:prstGeom prst="rect">
            <a:avLst/>
          </a:prstGeom>
          <a:noFill/>
        </p:spPr>
        <p:txBody>
          <a:bodyPr wrap="square">
            <a:spAutoFit/>
          </a:bodyPr>
          <a:lstStyle/>
          <a:p>
            <a:r>
              <a:rPr lang="en-US" sz="4000" b="1" dirty="0">
                <a:solidFill>
                  <a:srgbClr val="C8BF6F"/>
                </a:solidFill>
                <a:latin typeface="Lora" pitchFamily="2" charset="0"/>
              </a:rPr>
              <a:t>Key Features</a:t>
            </a:r>
          </a:p>
        </p:txBody>
      </p:sp>
      <p:sp>
        <p:nvSpPr>
          <p:cNvPr id="4" name="Rectangle 3">
            <a:extLst>
              <a:ext uri="{FF2B5EF4-FFF2-40B4-BE49-F238E27FC236}">
                <a16:creationId xmlns:a16="http://schemas.microsoft.com/office/drawing/2014/main" id="{47FE5CE8-CEF7-8400-3ADF-60B8B103EFFF}"/>
              </a:ext>
            </a:extLst>
          </p:cNvPr>
          <p:cNvSpPr/>
          <p:nvPr/>
        </p:nvSpPr>
        <p:spPr>
          <a:xfrm>
            <a:off x="13716000" y="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5" name="Rectangle 4">
            <a:extLst>
              <a:ext uri="{FF2B5EF4-FFF2-40B4-BE49-F238E27FC236}">
                <a16:creationId xmlns:a16="http://schemas.microsoft.com/office/drawing/2014/main" id="{AC4E5617-3308-DBBE-D658-48F31E9EDD25}"/>
              </a:ext>
            </a:extLst>
          </p:cNvPr>
          <p:cNvSpPr/>
          <p:nvPr/>
        </p:nvSpPr>
        <p:spPr>
          <a:xfrm>
            <a:off x="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6" name="Rectangle 5">
            <a:extLst>
              <a:ext uri="{FF2B5EF4-FFF2-40B4-BE49-F238E27FC236}">
                <a16:creationId xmlns:a16="http://schemas.microsoft.com/office/drawing/2014/main" id="{F7352BEE-D766-D928-7212-9989C9F733B8}"/>
              </a:ext>
            </a:extLst>
          </p:cNvPr>
          <p:cNvSpPr/>
          <p:nvPr/>
        </p:nvSpPr>
        <p:spPr>
          <a:xfrm>
            <a:off x="13716000" y="7315200"/>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7" name="Rectangle 6">
            <a:extLst>
              <a:ext uri="{FF2B5EF4-FFF2-40B4-BE49-F238E27FC236}">
                <a16:creationId xmlns:a16="http://schemas.microsoft.com/office/drawing/2014/main" id="{2CC374F1-DD2E-AEF0-679C-9F396FEAC17B}"/>
              </a:ext>
            </a:extLst>
          </p:cNvPr>
          <p:cNvSpPr/>
          <p:nvPr/>
        </p:nvSpPr>
        <p:spPr>
          <a:xfrm>
            <a:off x="0" y="3661"/>
            <a:ext cx="914400" cy="914400"/>
          </a:xfrm>
          <a:prstGeom prst="rect">
            <a:avLst/>
          </a:prstGeom>
          <a:solidFill>
            <a:srgbClr val="C8B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BF6F"/>
              </a:solidFill>
            </a:endParaRPr>
          </a:p>
        </p:txBody>
      </p:sp>
      <p:sp>
        <p:nvSpPr>
          <p:cNvPr id="9" name="TextBox 8">
            <a:extLst>
              <a:ext uri="{FF2B5EF4-FFF2-40B4-BE49-F238E27FC236}">
                <a16:creationId xmlns:a16="http://schemas.microsoft.com/office/drawing/2014/main" id="{EC880B95-8313-FD99-ABF3-4CDAC6F29F97}"/>
              </a:ext>
            </a:extLst>
          </p:cNvPr>
          <p:cNvSpPr txBox="1"/>
          <p:nvPr/>
        </p:nvSpPr>
        <p:spPr>
          <a:xfrm>
            <a:off x="-2076450" y="1846762"/>
            <a:ext cx="167068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Online Security:</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online security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Customers who prioritize online security may be more likely to stay with a provider that offers robust security features. This can inform product development and marketing.</a:t>
            </a:r>
            <a:endParaRPr lang="en-US" sz="2000" dirty="0">
              <a:latin typeface="Lora" pitchFamily="2" charset="0"/>
            </a:endParaRPr>
          </a:p>
        </p:txBody>
      </p:sp>
      <p:sp>
        <p:nvSpPr>
          <p:cNvPr id="11" name="TextBox 10">
            <a:extLst>
              <a:ext uri="{FF2B5EF4-FFF2-40B4-BE49-F238E27FC236}">
                <a16:creationId xmlns:a16="http://schemas.microsoft.com/office/drawing/2014/main" id="{1C938B6D-2355-A16B-28FF-BC66B2EAECD3}"/>
              </a:ext>
            </a:extLst>
          </p:cNvPr>
          <p:cNvSpPr txBox="1"/>
          <p:nvPr/>
        </p:nvSpPr>
        <p:spPr>
          <a:xfrm>
            <a:off x="-2076450" y="3736190"/>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Online Backup:</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online backup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Similar to online security, this feature can indicate customer preferences for data protection, influencing service offerings.</a:t>
            </a:r>
          </a:p>
        </p:txBody>
      </p:sp>
      <p:sp>
        <p:nvSpPr>
          <p:cNvPr id="13" name="TextBox 12">
            <a:extLst>
              <a:ext uri="{FF2B5EF4-FFF2-40B4-BE49-F238E27FC236}">
                <a16:creationId xmlns:a16="http://schemas.microsoft.com/office/drawing/2014/main" id="{8239CAA6-1D64-73E9-2551-8AC2C6440359}"/>
              </a:ext>
            </a:extLst>
          </p:cNvPr>
          <p:cNvSpPr txBox="1"/>
          <p:nvPr/>
        </p:nvSpPr>
        <p:spPr>
          <a:xfrm>
            <a:off x="-2076450" y="5668956"/>
            <a:ext cx="15792450" cy="1889428"/>
          </a:xfrm>
          <a:prstGeom prst="rect">
            <a:avLst/>
          </a:prstGeom>
          <a:noFill/>
        </p:spPr>
        <p:txBody>
          <a:bodyPr wrap="square">
            <a:spAutoFit/>
          </a:bodyPr>
          <a:lstStyle/>
          <a:p>
            <a:pPr marL="3543300" lvl="7" indent="-342900">
              <a:lnSpc>
                <a:spcPct val="150000"/>
              </a:lnSpc>
              <a:buFont typeface="Wingdings" panose="05000000000000000000" pitchFamily="2" charset="2"/>
              <a:buChar char="Ø"/>
            </a:pPr>
            <a:r>
              <a:rPr lang="en-US" sz="2000" b="1" dirty="0">
                <a:solidFill>
                  <a:srgbClr val="C8BF6F"/>
                </a:solidFill>
                <a:latin typeface="Lora" pitchFamily="2" charset="0"/>
              </a:rPr>
              <a:t>Device Protection:</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Description: Indicates whether the customer has device protection (Yes or No).</a:t>
            </a:r>
          </a:p>
          <a:p>
            <a:pPr marL="3543300" lvl="7" indent="-342900">
              <a:lnSpc>
                <a:spcPct val="150000"/>
              </a:lnSpc>
              <a:buFont typeface="Arial" panose="020B0604020202020204" pitchFamily="34" charset="0"/>
              <a:buChar char="•"/>
            </a:pPr>
            <a:r>
              <a:rPr lang="en-US" sz="2000" dirty="0">
                <a:solidFill>
                  <a:srgbClr val="C8BF6F"/>
                </a:solidFill>
                <a:latin typeface="Lora" pitchFamily="2" charset="0"/>
              </a:rPr>
              <a:t>Significance: Customers who opt for device protection may value security and reliability, which can inform customer support and retention strategies.</a:t>
            </a:r>
          </a:p>
        </p:txBody>
      </p:sp>
    </p:spTree>
    <p:extLst>
      <p:ext uri="{BB962C8B-B14F-4D97-AF65-F5344CB8AC3E}">
        <p14:creationId xmlns:p14="http://schemas.microsoft.com/office/powerpoint/2010/main" val="1171415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2632</Words>
  <Application>Microsoft Office PowerPoint</Application>
  <PresentationFormat>Custom</PresentationFormat>
  <Paragraphs>236</Paragraphs>
  <Slides>25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Prata</vt:lpstr>
      <vt:lpstr>system-ui</vt:lpstr>
      <vt:lpstr>Arial</vt:lpstr>
      <vt:lpstr>__Inter_d65c78</vt:lpstr>
      <vt:lpstr>Raleway</vt:lpstr>
      <vt:lpstr>Lora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Areefa Kareem</cp:lastModifiedBy>
  <cp:revision>2</cp:revision>
  <dcterms:created xsi:type="dcterms:W3CDTF">2024-10-21T22:06:11Z</dcterms:created>
  <dcterms:modified xsi:type="dcterms:W3CDTF">2024-10-22T13:34:15Z</dcterms:modified>
</cp:coreProperties>
</file>